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8" r:id="rId4"/>
    <p:sldId id="270" r:id="rId5"/>
    <p:sldId id="269" r:id="rId6"/>
    <p:sldId id="271" r:id="rId7"/>
    <p:sldId id="258" r:id="rId8"/>
    <p:sldId id="267" r:id="rId9"/>
    <p:sldId id="260" r:id="rId10"/>
    <p:sldId id="272" r:id="rId11"/>
    <p:sldId id="273" r:id="rId12"/>
    <p:sldId id="266" r:id="rId13"/>
    <p:sldId id="274" r:id="rId14"/>
    <p:sldId id="275" r:id="rId15"/>
    <p:sldId id="276" r:id="rId16"/>
  </p:sldIdLst>
  <p:sldSz cx="10158413" cy="7626350"/>
  <p:notesSz cx="6858000" cy="9144000"/>
  <p:defaultTextStyle>
    <a:defPPr>
      <a:defRPr lang="en-US"/>
    </a:defPPr>
    <a:lvl1pPr marL="0" algn="l" defTabSz="50813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8132" algn="l" defTabSz="50813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6264" algn="l" defTabSz="50813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4396" algn="l" defTabSz="50813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2528" algn="l" defTabSz="50813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0660" algn="l" defTabSz="50813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8792" algn="l" defTabSz="50813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6925" algn="l" defTabSz="50813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5057" algn="l" defTabSz="50813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1908"/>
    <a:srgbClr val="E96311"/>
    <a:srgbClr val="CD4A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452" y="-96"/>
      </p:cViewPr>
      <p:guideLst>
        <p:guide orient="horz" pos="2402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48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ing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38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26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hildren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46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hildr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84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e &amp; Punishment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06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e &amp; Punishm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91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&amp; incomes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50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&amp; Incom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70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Hazards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5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Hazard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37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6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813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099" indent="-381099" algn="l" defTabSz="50813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715" indent="-317583" algn="l" defTabSz="50813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330" indent="-254066" algn="l" defTabSz="50813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8462" indent="-254066" algn="l" defTabSz="50813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594" indent="-254066" algn="l" defTabSz="50813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4726" indent="-254066" algn="l" defTabSz="50813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2859" indent="-254066" algn="l" defTabSz="50813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991" indent="-254066" algn="l" defTabSz="50813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9123" indent="-254066" algn="l" defTabSz="50813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8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132" algn="l" defTabSz="508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264" algn="l" defTabSz="508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396" algn="l" defTabSz="508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528" algn="l" defTabSz="508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660" algn="l" defTabSz="508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792" algn="l" defTabSz="508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925" algn="l" defTabSz="508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5057" algn="l" defTabSz="508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1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6785"/>
            <a:ext cx="8936260" cy="582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9316" y="830490"/>
            <a:ext cx="42835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Prisoner numbers have reached new record levels and will most likely exceed 10,000 within three months</a:t>
            </a:r>
          </a:p>
          <a:p>
            <a:endParaRPr lang="en-NZ" sz="1200" dirty="0"/>
          </a:p>
          <a:p>
            <a:r>
              <a:rPr lang="en-NZ" sz="2800" dirty="0" smtClean="0"/>
              <a:t>Yet less than three years ago Ministry of Justice were forecasting a present prisoner population of 8000</a:t>
            </a:r>
          </a:p>
          <a:p>
            <a:endParaRPr lang="en-NZ" sz="1200" dirty="0"/>
          </a:p>
          <a:p>
            <a:r>
              <a:rPr lang="en-NZ" sz="2800" dirty="0" smtClean="0"/>
              <a:t>In September 2016 Government promised a further $1 billion to provide a further 1800 prison beds</a:t>
            </a:r>
          </a:p>
          <a:p>
            <a:endParaRPr lang="en-NZ" sz="1200" dirty="0"/>
          </a:p>
          <a:p>
            <a:endParaRPr lang="en-NZ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6711043"/>
            <a:ext cx="4833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 smtClean="0">
                <a:solidFill>
                  <a:schemeClr val="bg1"/>
                </a:solidFill>
                <a:latin typeface="Franklin Gothic Demi Cond" pitchFamily="34" charset="0"/>
              </a:rPr>
              <a:t>    PRISON POPULATION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881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7443"/>
            <a:ext cx="9170463" cy="597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9316" y="830490"/>
            <a:ext cx="428352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Re-conviction and re-imprisonment rates for released prisoners are as high as they have ever been </a:t>
            </a:r>
          </a:p>
          <a:p>
            <a:endParaRPr lang="en-NZ" sz="1200" dirty="0" smtClean="0"/>
          </a:p>
          <a:p>
            <a:r>
              <a:rPr lang="en-NZ" sz="2800" dirty="0" smtClean="0"/>
              <a:t>This is despite ambitious Better Public Services targets and record spending on prisoner rehabilitation and reintegration</a:t>
            </a:r>
          </a:p>
          <a:p>
            <a:endParaRPr lang="en-NZ" sz="1200" dirty="0"/>
          </a:p>
          <a:p>
            <a:endParaRPr lang="en-NZ" sz="1200" dirty="0"/>
          </a:p>
          <a:p>
            <a:endParaRPr lang="en-NZ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6711043"/>
            <a:ext cx="4294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 smtClean="0">
                <a:solidFill>
                  <a:schemeClr val="bg1"/>
                </a:solidFill>
                <a:latin typeface="Franklin Gothic Demi Cond" pitchFamily="34" charset="0"/>
              </a:rPr>
              <a:t>    RECIDIVISM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131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3113"/>
            <a:ext cx="9111651" cy="593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9025" y="773113"/>
            <a:ext cx="4283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Over the past five years rents have tended to rise at twice the rate of wages and salaries</a:t>
            </a:r>
          </a:p>
          <a:p>
            <a:endParaRPr lang="en-NZ" sz="1200" dirty="0" smtClean="0"/>
          </a:p>
          <a:p>
            <a:r>
              <a:rPr lang="en-NZ" sz="2800" dirty="0" smtClean="0"/>
              <a:t>There are however wide regional variations with strongest recent increases in the northern North Island and recent declines in Canterbury</a:t>
            </a:r>
          </a:p>
          <a:p>
            <a:endParaRPr lang="en-NZ" sz="1200" dirty="0"/>
          </a:p>
          <a:p>
            <a:endParaRPr lang="en-NZ" sz="1200" dirty="0"/>
          </a:p>
          <a:p>
            <a:endParaRPr lang="en-NZ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711043"/>
            <a:ext cx="315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 smtClean="0">
                <a:solidFill>
                  <a:schemeClr val="bg1"/>
                </a:solidFill>
                <a:latin typeface="Franklin Gothic Demi Cond" pitchFamily="34" charset="0"/>
              </a:rPr>
              <a:t>    RENTS</a:t>
            </a:r>
            <a:r>
              <a:rPr lang="en-NZ" dirty="0" smtClean="0"/>
              <a:t>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1854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51114"/>
            <a:ext cx="9045186" cy="589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60378" y="751114"/>
            <a:ext cx="42835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House prices relative to incomes have reached new levels of unaffordability </a:t>
            </a:r>
          </a:p>
          <a:p>
            <a:endParaRPr lang="en-NZ" sz="1200" dirty="0" smtClean="0"/>
          </a:p>
          <a:p>
            <a:r>
              <a:rPr lang="en-NZ" sz="2800" dirty="0" smtClean="0"/>
              <a:t>In Auckland is takes 13.7 years of the average wage to purchase a median price house – up from 12.1 two years ago</a:t>
            </a:r>
          </a:p>
          <a:p>
            <a:endParaRPr lang="en-NZ" sz="1200" dirty="0"/>
          </a:p>
          <a:p>
            <a:r>
              <a:rPr lang="en-NZ" sz="2800" dirty="0" smtClean="0"/>
              <a:t>New Zealand wide prices are starting to rise against incomes – up 0.9 year to 7.8 years since 2014</a:t>
            </a:r>
            <a:endParaRPr lang="en-NZ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6711043"/>
            <a:ext cx="3690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 smtClean="0">
                <a:solidFill>
                  <a:schemeClr val="bg1"/>
                </a:solidFill>
                <a:latin typeface="Franklin Gothic Demi Cond" pitchFamily="34" charset="0"/>
              </a:rPr>
              <a:t>    HOUSE PRICES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176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0" y="773113"/>
            <a:ext cx="9111651" cy="593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8349" y="773113"/>
            <a:ext cx="428352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Household debt measures have reached new record highs although there is a wide variation across households in terms of their indebtedness</a:t>
            </a:r>
          </a:p>
          <a:p>
            <a:endParaRPr lang="en-NZ" sz="1200" dirty="0" smtClean="0"/>
          </a:p>
          <a:p>
            <a:r>
              <a:rPr lang="en-NZ" sz="2800" dirty="0" smtClean="0"/>
              <a:t>The good news is increased savings by wealthier households</a:t>
            </a:r>
          </a:p>
          <a:p>
            <a:endParaRPr lang="en-NZ" sz="1200" dirty="0"/>
          </a:p>
          <a:p>
            <a:r>
              <a:rPr lang="en-NZ" sz="2800" dirty="0" smtClean="0"/>
              <a:t>The bad news is falling home-ownership rates</a:t>
            </a:r>
            <a:endParaRPr lang="en-NZ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711043"/>
            <a:ext cx="4294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 smtClean="0">
                <a:solidFill>
                  <a:schemeClr val="bg1"/>
                </a:solidFill>
                <a:latin typeface="Franklin Gothic Demi Cond" pitchFamily="34" charset="0"/>
              </a:rPr>
              <a:t>    HOUSEHOLD DEBT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101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711043"/>
            <a:ext cx="10158413" cy="915307"/>
          </a:xfrm>
          <a:prstGeom prst="rect">
            <a:avLst/>
          </a:prstGeom>
          <a:solidFill>
            <a:srgbClr val="CD4A1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extBox 2"/>
          <p:cNvSpPr txBox="1"/>
          <p:nvPr/>
        </p:nvSpPr>
        <p:spPr>
          <a:xfrm>
            <a:off x="0" y="6814753"/>
            <a:ext cx="4294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 smtClean="0">
                <a:solidFill>
                  <a:schemeClr val="bg1"/>
                </a:solidFill>
                <a:latin typeface="Franklin Gothic Demi Cond" pitchFamily="34" charset="0"/>
              </a:rPr>
              <a:t>    SUMMARY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1077685" y="659222"/>
            <a:ext cx="8703129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The Government’s growth agenda can probably be judged as being successful in its own terms </a:t>
            </a:r>
            <a:br>
              <a:rPr lang="en-NZ" sz="2800" dirty="0" smtClean="0"/>
            </a:br>
            <a:r>
              <a:rPr lang="en-NZ" sz="2600" dirty="0" smtClean="0"/>
              <a:t>– it has raised incomes for most working New Zealanders</a:t>
            </a:r>
            <a:br>
              <a:rPr lang="en-NZ" sz="2600" dirty="0" smtClean="0"/>
            </a:br>
            <a:r>
              <a:rPr lang="en-NZ" sz="2600" dirty="0" smtClean="0"/>
              <a:t>- it has increased the wealth of the wealthiest New Zealanders</a:t>
            </a:r>
          </a:p>
          <a:p>
            <a:endParaRPr lang="en-NZ" sz="1200" dirty="0" smtClean="0"/>
          </a:p>
          <a:p>
            <a:r>
              <a:rPr lang="en-NZ" sz="2800" dirty="0" smtClean="0"/>
              <a:t>Child poverty rates of between 8% and 22% of all children </a:t>
            </a:r>
            <a:r>
              <a:rPr lang="en-NZ" sz="2800" i="1" dirty="0" smtClean="0"/>
              <a:t>(however they are measured) </a:t>
            </a:r>
            <a:r>
              <a:rPr lang="en-NZ" sz="2800" dirty="0" smtClean="0"/>
              <a:t>have become the new normal for New Zealand </a:t>
            </a:r>
            <a:br>
              <a:rPr lang="en-NZ" sz="2800" dirty="0" smtClean="0"/>
            </a:br>
            <a:r>
              <a:rPr lang="en-NZ" sz="2600" dirty="0" smtClean="0"/>
              <a:t>- there are no identifiable policies attempting to change this</a:t>
            </a:r>
          </a:p>
          <a:p>
            <a:endParaRPr lang="en-NZ" sz="1200" dirty="0"/>
          </a:p>
          <a:p>
            <a:r>
              <a:rPr lang="en-NZ" sz="2800" dirty="0" smtClean="0"/>
              <a:t>The prison population continues to rise as crime rates fall and recidivism rates remain intractable</a:t>
            </a:r>
          </a:p>
          <a:p>
            <a:endParaRPr lang="en-NZ" sz="1200" dirty="0"/>
          </a:p>
          <a:p>
            <a:r>
              <a:rPr lang="en-NZ" sz="2800" dirty="0" smtClean="0"/>
              <a:t>Housing indicators push new records </a:t>
            </a:r>
            <a:br>
              <a:rPr lang="en-NZ" sz="2800" dirty="0" smtClean="0"/>
            </a:br>
            <a:r>
              <a:rPr lang="en-NZ" sz="2800" dirty="0" smtClean="0"/>
              <a:t> - </a:t>
            </a:r>
            <a:r>
              <a:rPr lang="en-NZ" sz="2600" dirty="0" smtClean="0"/>
              <a:t>which is good or bad news depending on which side of the </a:t>
            </a:r>
            <a:br>
              <a:rPr lang="en-NZ" sz="2600" dirty="0" smtClean="0"/>
            </a:br>
            <a:r>
              <a:rPr lang="en-NZ" sz="2600" dirty="0" smtClean="0"/>
              <a:t>   ownership divide you are</a:t>
            </a:r>
            <a:endParaRPr lang="en-NZ" sz="2600" dirty="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rot="21457503">
            <a:off x="778750" y="824814"/>
            <a:ext cx="217487" cy="382587"/>
          </a:xfrm>
          <a:custGeom>
            <a:avLst/>
            <a:gdLst>
              <a:gd name="T0" fmla="*/ 0 w 334"/>
              <a:gd name="T1" fmla="*/ 687388 h 433"/>
              <a:gd name="T2" fmla="*/ 38100 w 334"/>
              <a:gd name="T3" fmla="*/ 1588 h 433"/>
              <a:gd name="T4" fmla="*/ 63500 w 334"/>
              <a:gd name="T5" fmla="*/ 674688 h 433"/>
              <a:gd name="T6" fmla="*/ 120650 w 334"/>
              <a:gd name="T7" fmla="*/ 58738 h 433"/>
              <a:gd name="T8" fmla="*/ 165100 w 334"/>
              <a:gd name="T9" fmla="*/ 598488 h 433"/>
              <a:gd name="T10" fmla="*/ 222250 w 334"/>
              <a:gd name="T11" fmla="*/ 115888 h 433"/>
              <a:gd name="T12" fmla="*/ 266700 w 334"/>
              <a:gd name="T13" fmla="*/ 528638 h 433"/>
              <a:gd name="T14" fmla="*/ 336550 w 334"/>
              <a:gd name="T15" fmla="*/ 192088 h 433"/>
              <a:gd name="T16" fmla="*/ 387350 w 334"/>
              <a:gd name="T17" fmla="*/ 458788 h 433"/>
              <a:gd name="T18" fmla="*/ 431800 w 334"/>
              <a:gd name="T19" fmla="*/ 242888 h 433"/>
              <a:gd name="T20" fmla="*/ 514350 w 334"/>
              <a:gd name="T21" fmla="*/ 376238 h 433"/>
              <a:gd name="T22" fmla="*/ 527050 w 334"/>
              <a:gd name="T23" fmla="*/ 319088 h 4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4" h="433">
                <a:moveTo>
                  <a:pt x="0" y="433"/>
                </a:moveTo>
                <a:cubicBezTo>
                  <a:pt x="8" y="217"/>
                  <a:pt x="17" y="2"/>
                  <a:pt x="24" y="1"/>
                </a:cubicBezTo>
                <a:cubicBezTo>
                  <a:pt x="31" y="0"/>
                  <a:pt x="31" y="419"/>
                  <a:pt x="40" y="425"/>
                </a:cubicBezTo>
                <a:cubicBezTo>
                  <a:pt x="49" y="431"/>
                  <a:pt x="65" y="45"/>
                  <a:pt x="76" y="37"/>
                </a:cubicBezTo>
                <a:cubicBezTo>
                  <a:pt x="87" y="29"/>
                  <a:pt x="93" y="371"/>
                  <a:pt x="104" y="377"/>
                </a:cubicBezTo>
                <a:cubicBezTo>
                  <a:pt x="115" y="383"/>
                  <a:pt x="129" y="80"/>
                  <a:pt x="140" y="73"/>
                </a:cubicBezTo>
                <a:cubicBezTo>
                  <a:pt x="151" y="66"/>
                  <a:pt x="156" y="325"/>
                  <a:pt x="168" y="333"/>
                </a:cubicBezTo>
                <a:cubicBezTo>
                  <a:pt x="180" y="341"/>
                  <a:pt x="199" y="128"/>
                  <a:pt x="212" y="121"/>
                </a:cubicBezTo>
                <a:cubicBezTo>
                  <a:pt x="225" y="114"/>
                  <a:pt x="234" y="284"/>
                  <a:pt x="244" y="289"/>
                </a:cubicBezTo>
                <a:cubicBezTo>
                  <a:pt x="254" y="294"/>
                  <a:pt x="259" y="162"/>
                  <a:pt x="272" y="153"/>
                </a:cubicBezTo>
                <a:cubicBezTo>
                  <a:pt x="285" y="144"/>
                  <a:pt x="314" y="229"/>
                  <a:pt x="324" y="237"/>
                </a:cubicBezTo>
                <a:cubicBezTo>
                  <a:pt x="334" y="245"/>
                  <a:pt x="331" y="207"/>
                  <a:pt x="332" y="201"/>
                </a:cubicBezTo>
              </a:path>
            </a:pathLst>
          </a:custGeom>
          <a:solidFill>
            <a:srgbClr val="92BF01"/>
          </a:solidFill>
          <a:ln>
            <a:solidFill>
              <a:srgbClr val="B81908"/>
            </a:solidFill>
            <a:headEnd/>
            <a:tailEnd/>
          </a:ln>
          <a:effectLst>
            <a:outerShdw blurRad="40000" dist="20000" dir="5400000" rotWithShape="0">
              <a:schemeClr val="bg1">
                <a:lumMod val="75000"/>
                <a:alpha val="38000"/>
              </a:schemeClr>
            </a:outerShdw>
          </a:effectLst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BF01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21457503">
            <a:off x="717424" y="5482927"/>
            <a:ext cx="217487" cy="382587"/>
          </a:xfrm>
          <a:custGeom>
            <a:avLst/>
            <a:gdLst>
              <a:gd name="T0" fmla="*/ 0 w 334"/>
              <a:gd name="T1" fmla="*/ 687388 h 433"/>
              <a:gd name="T2" fmla="*/ 38100 w 334"/>
              <a:gd name="T3" fmla="*/ 1588 h 433"/>
              <a:gd name="T4" fmla="*/ 63500 w 334"/>
              <a:gd name="T5" fmla="*/ 674688 h 433"/>
              <a:gd name="T6" fmla="*/ 120650 w 334"/>
              <a:gd name="T7" fmla="*/ 58738 h 433"/>
              <a:gd name="T8" fmla="*/ 165100 w 334"/>
              <a:gd name="T9" fmla="*/ 598488 h 433"/>
              <a:gd name="T10" fmla="*/ 222250 w 334"/>
              <a:gd name="T11" fmla="*/ 115888 h 433"/>
              <a:gd name="T12" fmla="*/ 266700 w 334"/>
              <a:gd name="T13" fmla="*/ 528638 h 433"/>
              <a:gd name="T14" fmla="*/ 336550 w 334"/>
              <a:gd name="T15" fmla="*/ 192088 h 433"/>
              <a:gd name="T16" fmla="*/ 387350 w 334"/>
              <a:gd name="T17" fmla="*/ 458788 h 433"/>
              <a:gd name="T18" fmla="*/ 431800 w 334"/>
              <a:gd name="T19" fmla="*/ 242888 h 433"/>
              <a:gd name="T20" fmla="*/ 514350 w 334"/>
              <a:gd name="T21" fmla="*/ 376238 h 433"/>
              <a:gd name="T22" fmla="*/ 527050 w 334"/>
              <a:gd name="T23" fmla="*/ 319088 h 4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4" h="433">
                <a:moveTo>
                  <a:pt x="0" y="433"/>
                </a:moveTo>
                <a:cubicBezTo>
                  <a:pt x="8" y="217"/>
                  <a:pt x="17" y="2"/>
                  <a:pt x="24" y="1"/>
                </a:cubicBezTo>
                <a:cubicBezTo>
                  <a:pt x="31" y="0"/>
                  <a:pt x="31" y="419"/>
                  <a:pt x="40" y="425"/>
                </a:cubicBezTo>
                <a:cubicBezTo>
                  <a:pt x="49" y="431"/>
                  <a:pt x="65" y="45"/>
                  <a:pt x="76" y="37"/>
                </a:cubicBezTo>
                <a:cubicBezTo>
                  <a:pt x="87" y="29"/>
                  <a:pt x="93" y="371"/>
                  <a:pt x="104" y="377"/>
                </a:cubicBezTo>
                <a:cubicBezTo>
                  <a:pt x="115" y="383"/>
                  <a:pt x="129" y="80"/>
                  <a:pt x="140" y="73"/>
                </a:cubicBezTo>
                <a:cubicBezTo>
                  <a:pt x="151" y="66"/>
                  <a:pt x="156" y="325"/>
                  <a:pt x="168" y="333"/>
                </a:cubicBezTo>
                <a:cubicBezTo>
                  <a:pt x="180" y="341"/>
                  <a:pt x="199" y="128"/>
                  <a:pt x="212" y="121"/>
                </a:cubicBezTo>
                <a:cubicBezTo>
                  <a:pt x="225" y="114"/>
                  <a:pt x="234" y="284"/>
                  <a:pt x="244" y="289"/>
                </a:cubicBezTo>
                <a:cubicBezTo>
                  <a:pt x="254" y="294"/>
                  <a:pt x="259" y="162"/>
                  <a:pt x="272" y="153"/>
                </a:cubicBezTo>
                <a:cubicBezTo>
                  <a:pt x="285" y="144"/>
                  <a:pt x="314" y="229"/>
                  <a:pt x="324" y="237"/>
                </a:cubicBezTo>
                <a:cubicBezTo>
                  <a:pt x="334" y="245"/>
                  <a:pt x="331" y="207"/>
                  <a:pt x="332" y="201"/>
                </a:cubicBezTo>
              </a:path>
            </a:pathLst>
          </a:custGeom>
          <a:solidFill>
            <a:srgbClr val="92BF01"/>
          </a:solidFill>
          <a:ln>
            <a:solidFill>
              <a:srgbClr val="B81908"/>
            </a:solidFill>
            <a:headEnd/>
            <a:tailEnd/>
          </a:ln>
          <a:effectLst>
            <a:outerShdw blurRad="40000" dist="20000" dir="5400000" rotWithShape="0">
              <a:schemeClr val="bg1">
                <a:lumMod val="75000"/>
                <a:alpha val="38000"/>
              </a:schemeClr>
            </a:outerShdw>
          </a:effectLst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BF01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rot="21457503">
            <a:off x="722611" y="2661992"/>
            <a:ext cx="217487" cy="382587"/>
          </a:xfrm>
          <a:custGeom>
            <a:avLst/>
            <a:gdLst>
              <a:gd name="T0" fmla="*/ 0 w 334"/>
              <a:gd name="T1" fmla="*/ 687388 h 433"/>
              <a:gd name="T2" fmla="*/ 38100 w 334"/>
              <a:gd name="T3" fmla="*/ 1588 h 433"/>
              <a:gd name="T4" fmla="*/ 63500 w 334"/>
              <a:gd name="T5" fmla="*/ 674688 h 433"/>
              <a:gd name="T6" fmla="*/ 120650 w 334"/>
              <a:gd name="T7" fmla="*/ 58738 h 433"/>
              <a:gd name="T8" fmla="*/ 165100 w 334"/>
              <a:gd name="T9" fmla="*/ 598488 h 433"/>
              <a:gd name="T10" fmla="*/ 222250 w 334"/>
              <a:gd name="T11" fmla="*/ 115888 h 433"/>
              <a:gd name="T12" fmla="*/ 266700 w 334"/>
              <a:gd name="T13" fmla="*/ 528638 h 433"/>
              <a:gd name="T14" fmla="*/ 336550 w 334"/>
              <a:gd name="T15" fmla="*/ 192088 h 433"/>
              <a:gd name="T16" fmla="*/ 387350 w 334"/>
              <a:gd name="T17" fmla="*/ 458788 h 433"/>
              <a:gd name="T18" fmla="*/ 431800 w 334"/>
              <a:gd name="T19" fmla="*/ 242888 h 433"/>
              <a:gd name="T20" fmla="*/ 514350 w 334"/>
              <a:gd name="T21" fmla="*/ 376238 h 433"/>
              <a:gd name="T22" fmla="*/ 527050 w 334"/>
              <a:gd name="T23" fmla="*/ 319088 h 4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4" h="433">
                <a:moveTo>
                  <a:pt x="0" y="433"/>
                </a:moveTo>
                <a:cubicBezTo>
                  <a:pt x="8" y="217"/>
                  <a:pt x="17" y="2"/>
                  <a:pt x="24" y="1"/>
                </a:cubicBezTo>
                <a:cubicBezTo>
                  <a:pt x="31" y="0"/>
                  <a:pt x="31" y="419"/>
                  <a:pt x="40" y="425"/>
                </a:cubicBezTo>
                <a:cubicBezTo>
                  <a:pt x="49" y="431"/>
                  <a:pt x="65" y="45"/>
                  <a:pt x="76" y="37"/>
                </a:cubicBezTo>
                <a:cubicBezTo>
                  <a:pt x="87" y="29"/>
                  <a:pt x="93" y="371"/>
                  <a:pt x="104" y="377"/>
                </a:cubicBezTo>
                <a:cubicBezTo>
                  <a:pt x="115" y="383"/>
                  <a:pt x="129" y="80"/>
                  <a:pt x="140" y="73"/>
                </a:cubicBezTo>
                <a:cubicBezTo>
                  <a:pt x="151" y="66"/>
                  <a:pt x="156" y="325"/>
                  <a:pt x="168" y="333"/>
                </a:cubicBezTo>
                <a:cubicBezTo>
                  <a:pt x="180" y="341"/>
                  <a:pt x="199" y="128"/>
                  <a:pt x="212" y="121"/>
                </a:cubicBezTo>
                <a:cubicBezTo>
                  <a:pt x="225" y="114"/>
                  <a:pt x="234" y="284"/>
                  <a:pt x="244" y="289"/>
                </a:cubicBezTo>
                <a:cubicBezTo>
                  <a:pt x="254" y="294"/>
                  <a:pt x="259" y="162"/>
                  <a:pt x="272" y="153"/>
                </a:cubicBezTo>
                <a:cubicBezTo>
                  <a:pt x="285" y="144"/>
                  <a:pt x="314" y="229"/>
                  <a:pt x="324" y="237"/>
                </a:cubicBezTo>
                <a:cubicBezTo>
                  <a:pt x="334" y="245"/>
                  <a:pt x="331" y="207"/>
                  <a:pt x="332" y="201"/>
                </a:cubicBezTo>
              </a:path>
            </a:pathLst>
          </a:custGeom>
          <a:solidFill>
            <a:srgbClr val="92BF01"/>
          </a:solidFill>
          <a:ln>
            <a:solidFill>
              <a:srgbClr val="B81908"/>
            </a:solidFill>
            <a:headEnd/>
            <a:tailEnd/>
          </a:ln>
          <a:effectLst>
            <a:outerShdw blurRad="40000" dist="20000" dir="5400000" rotWithShape="0">
              <a:schemeClr val="bg1">
                <a:lumMod val="75000"/>
                <a:alpha val="38000"/>
              </a:schemeClr>
            </a:outerShdw>
          </a:effectLst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BF01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rot="21457503">
            <a:off x="717424" y="4539775"/>
            <a:ext cx="217487" cy="382587"/>
          </a:xfrm>
          <a:custGeom>
            <a:avLst/>
            <a:gdLst>
              <a:gd name="T0" fmla="*/ 0 w 334"/>
              <a:gd name="T1" fmla="*/ 687388 h 433"/>
              <a:gd name="T2" fmla="*/ 38100 w 334"/>
              <a:gd name="T3" fmla="*/ 1588 h 433"/>
              <a:gd name="T4" fmla="*/ 63500 w 334"/>
              <a:gd name="T5" fmla="*/ 674688 h 433"/>
              <a:gd name="T6" fmla="*/ 120650 w 334"/>
              <a:gd name="T7" fmla="*/ 58738 h 433"/>
              <a:gd name="T8" fmla="*/ 165100 w 334"/>
              <a:gd name="T9" fmla="*/ 598488 h 433"/>
              <a:gd name="T10" fmla="*/ 222250 w 334"/>
              <a:gd name="T11" fmla="*/ 115888 h 433"/>
              <a:gd name="T12" fmla="*/ 266700 w 334"/>
              <a:gd name="T13" fmla="*/ 528638 h 433"/>
              <a:gd name="T14" fmla="*/ 336550 w 334"/>
              <a:gd name="T15" fmla="*/ 192088 h 433"/>
              <a:gd name="T16" fmla="*/ 387350 w 334"/>
              <a:gd name="T17" fmla="*/ 458788 h 433"/>
              <a:gd name="T18" fmla="*/ 431800 w 334"/>
              <a:gd name="T19" fmla="*/ 242888 h 433"/>
              <a:gd name="T20" fmla="*/ 514350 w 334"/>
              <a:gd name="T21" fmla="*/ 376238 h 433"/>
              <a:gd name="T22" fmla="*/ 527050 w 334"/>
              <a:gd name="T23" fmla="*/ 319088 h 4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4" h="433">
                <a:moveTo>
                  <a:pt x="0" y="433"/>
                </a:moveTo>
                <a:cubicBezTo>
                  <a:pt x="8" y="217"/>
                  <a:pt x="17" y="2"/>
                  <a:pt x="24" y="1"/>
                </a:cubicBezTo>
                <a:cubicBezTo>
                  <a:pt x="31" y="0"/>
                  <a:pt x="31" y="419"/>
                  <a:pt x="40" y="425"/>
                </a:cubicBezTo>
                <a:cubicBezTo>
                  <a:pt x="49" y="431"/>
                  <a:pt x="65" y="45"/>
                  <a:pt x="76" y="37"/>
                </a:cubicBezTo>
                <a:cubicBezTo>
                  <a:pt x="87" y="29"/>
                  <a:pt x="93" y="371"/>
                  <a:pt x="104" y="377"/>
                </a:cubicBezTo>
                <a:cubicBezTo>
                  <a:pt x="115" y="383"/>
                  <a:pt x="129" y="80"/>
                  <a:pt x="140" y="73"/>
                </a:cubicBezTo>
                <a:cubicBezTo>
                  <a:pt x="151" y="66"/>
                  <a:pt x="156" y="325"/>
                  <a:pt x="168" y="333"/>
                </a:cubicBezTo>
                <a:cubicBezTo>
                  <a:pt x="180" y="341"/>
                  <a:pt x="199" y="128"/>
                  <a:pt x="212" y="121"/>
                </a:cubicBezTo>
                <a:cubicBezTo>
                  <a:pt x="225" y="114"/>
                  <a:pt x="234" y="284"/>
                  <a:pt x="244" y="289"/>
                </a:cubicBezTo>
                <a:cubicBezTo>
                  <a:pt x="254" y="294"/>
                  <a:pt x="259" y="162"/>
                  <a:pt x="272" y="153"/>
                </a:cubicBezTo>
                <a:cubicBezTo>
                  <a:pt x="285" y="144"/>
                  <a:pt x="314" y="229"/>
                  <a:pt x="324" y="237"/>
                </a:cubicBezTo>
                <a:cubicBezTo>
                  <a:pt x="334" y="245"/>
                  <a:pt x="331" y="207"/>
                  <a:pt x="332" y="201"/>
                </a:cubicBezTo>
              </a:path>
            </a:pathLst>
          </a:custGeom>
          <a:solidFill>
            <a:srgbClr val="92BF01"/>
          </a:solidFill>
          <a:ln>
            <a:solidFill>
              <a:srgbClr val="B81908"/>
            </a:solidFill>
            <a:headEnd/>
            <a:tailEnd/>
          </a:ln>
          <a:effectLst>
            <a:outerShdw blurRad="40000" dist="20000" dir="5400000" rotWithShape="0">
              <a:schemeClr val="bg1">
                <a:lumMod val="75000"/>
                <a:alpha val="38000"/>
              </a:schemeClr>
            </a:outerShdw>
          </a:effectLst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BF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586" y="963386"/>
            <a:ext cx="1730828" cy="10287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ectangle 8"/>
          <p:cNvSpPr/>
          <p:nvPr/>
        </p:nvSpPr>
        <p:spPr>
          <a:xfrm>
            <a:off x="2264223" y="963386"/>
            <a:ext cx="1730828" cy="10287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 9"/>
          <p:cNvSpPr/>
          <p:nvPr/>
        </p:nvSpPr>
        <p:spPr>
          <a:xfrm>
            <a:off x="4223657" y="963386"/>
            <a:ext cx="1730828" cy="10287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ectangle 10"/>
          <p:cNvSpPr/>
          <p:nvPr/>
        </p:nvSpPr>
        <p:spPr>
          <a:xfrm>
            <a:off x="8153400" y="963386"/>
            <a:ext cx="1730828" cy="1028700"/>
          </a:xfrm>
          <a:prstGeom prst="rect">
            <a:avLst/>
          </a:prstGeom>
          <a:solidFill>
            <a:srgbClr val="B8190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Rectangle 11"/>
          <p:cNvSpPr/>
          <p:nvPr/>
        </p:nvSpPr>
        <p:spPr>
          <a:xfrm>
            <a:off x="6226629" y="963386"/>
            <a:ext cx="1730828" cy="1028700"/>
          </a:xfrm>
          <a:prstGeom prst="rect">
            <a:avLst/>
          </a:prstGeom>
          <a:solidFill>
            <a:srgbClr val="E9631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410938" y="1099300"/>
            <a:ext cx="1464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 smtClean="0">
                <a:solidFill>
                  <a:schemeClr val="bg1"/>
                </a:solidFill>
                <a:latin typeface="Calibri" pitchFamily="34" charset="0"/>
              </a:rPr>
              <a:t>OUR CHILDREN</a:t>
            </a:r>
            <a:endParaRPr lang="en-NZ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4223" y="1099300"/>
            <a:ext cx="1730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 smtClean="0">
                <a:solidFill>
                  <a:schemeClr val="bg1"/>
                </a:solidFill>
                <a:latin typeface="Calibri" pitchFamily="34" charset="0"/>
              </a:rPr>
              <a:t>CRIME &amp; PUNISHMENT</a:t>
            </a:r>
            <a:endParaRPr lang="en-NZ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23657" y="1099300"/>
            <a:ext cx="1730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 smtClean="0">
                <a:solidFill>
                  <a:schemeClr val="bg1"/>
                </a:solidFill>
                <a:latin typeface="Calibri" pitchFamily="34" charset="0"/>
              </a:rPr>
              <a:t>WORK &amp; INCOMES</a:t>
            </a:r>
            <a:endParaRPr lang="en-NZ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6629" y="1094015"/>
            <a:ext cx="1730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 smtClean="0">
                <a:solidFill>
                  <a:schemeClr val="bg1"/>
                </a:solidFill>
                <a:latin typeface="Calibri" pitchFamily="34" charset="0"/>
              </a:rPr>
              <a:t>SOCIAL HAZARDS</a:t>
            </a:r>
            <a:endParaRPr lang="en-NZ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53400" y="1247903"/>
            <a:ext cx="1730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 smtClean="0">
                <a:solidFill>
                  <a:schemeClr val="bg1"/>
                </a:solidFill>
                <a:latin typeface="Calibri" pitchFamily="34" charset="0"/>
              </a:rPr>
              <a:t>HOUSING</a:t>
            </a:r>
            <a:endParaRPr lang="en-NZ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7585" y="2163536"/>
            <a:ext cx="1730828" cy="435156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TextBox 19"/>
          <p:cNvSpPr txBox="1"/>
          <p:nvPr/>
        </p:nvSpPr>
        <p:spPr>
          <a:xfrm>
            <a:off x="277585" y="2163536"/>
            <a:ext cx="17308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 smtClean="0">
                <a:solidFill>
                  <a:schemeClr val="bg1"/>
                </a:solidFill>
              </a:rPr>
              <a:t>Child poverty</a:t>
            </a:r>
          </a:p>
          <a:p>
            <a:r>
              <a:rPr lang="en-NZ" sz="600" dirty="0" smtClean="0">
                <a:solidFill>
                  <a:schemeClr val="bg1"/>
                </a:solidFill>
              </a:rPr>
              <a:t/>
            </a:r>
            <a:br>
              <a:rPr lang="en-NZ" sz="600" dirty="0" smtClean="0">
                <a:solidFill>
                  <a:schemeClr val="bg1"/>
                </a:solidFill>
              </a:rPr>
            </a:br>
            <a:r>
              <a:rPr lang="en-NZ" sz="1800" dirty="0" smtClean="0">
                <a:solidFill>
                  <a:schemeClr val="bg1"/>
                </a:solidFill>
              </a:rPr>
              <a:t>Children at risk</a:t>
            </a:r>
          </a:p>
          <a:p>
            <a:endParaRPr lang="en-NZ" sz="600" dirty="0">
              <a:solidFill>
                <a:schemeClr val="bg1"/>
              </a:solidFill>
            </a:endParaRPr>
          </a:p>
          <a:p>
            <a:r>
              <a:rPr lang="en-NZ" sz="1800" dirty="0" smtClean="0">
                <a:solidFill>
                  <a:schemeClr val="bg1"/>
                </a:solidFill>
              </a:rPr>
              <a:t>Children &amp; violence</a:t>
            </a:r>
          </a:p>
          <a:p>
            <a:endParaRPr lang="en-NZ" sz="600" dirty="0">
              <a:solidFill>
                <a:schemeClr val="bg1"/>
              </a:solidFill>
            </a:endParaRPr>
          </a:p>
          <a:p>
            <a:r>
              <a:rPr lang="en-NZ" sz="1800" dirty="0" smtClean="0">
                <a:solidFill>
                  <a:schemeClr val="bg1"/>
                </a:solidFill>
              </a:rPr>
              <a:t>Youth offending</a:t>
            </a:r>
          </a:p>
          <a:p>
            <a:endParaRPr lang="en-NZ" sz="600" dirty="0">
              <a:solidFill>
                <a:schemeClr val="bg1"/>
              </a:solidFill>
            </a:endParaRPr>
          </a:p>
          <a:p>
            <a:r>
              <a:rPr lang="en-NZ" sz="1800" dirty="0" smtClean="0">
                <a:solidFill>
                  <a:schemeClr val="bg1"/>
                </a:solidFill>
              </a:rPr>
              <a:t>Early childhood education</a:t>
            </a:r>
          </a:p>
          <a:p>
            <a:endParaRPr lang="en-NZ" sz="600" dirty="0">
              <a:solidFill>
                <a:schemeClr val="bg1"/>
              </a:solidFill>
            </a:endParaRPr>
          </a:p>
          <a:p>
            <a:r>
              <a:rPr lang="en-NZ" sz="1800" dirty="0" smtClean="0">
                <a:solidFill>
                  <a:schemeClr val="bg1"/>
                </a:solidFill>
              </a:rPr>
              <a:t>Student achievement</a:t>
            </a:r>
          </a:p>
          <a:p>
            <a:endParaRPr lang="en-NZ" sz="600" dirty="0">
              <a:solidFill>
                <a:schemeClr val="bg1"/>
              </a:solidFill>
            </a:endParaRPr>
          </a:p>
          <a:p>
            <a:r>
              <a:rPr lang="en-NZ" sz="1800" dirty="0" smtClean="0">
                <a:solidFill>
                  <a:schemeClr val="bg1"/>
                </a:solidFill>
              </a:rPr>
              <a:t>Infant mortality</a:t>
            </a:r>
          </a:p>
          <a:p>
            <a:endParaRPr lang="en-NZ" sz="600" dirty="0">
              <a:solidFill>
                <a:schemeClr val="bg1"/>
              </a:solidFill>
            </a:endParaRPr>
          </a:p>
          <a:p>
            <a:r>
              <a:rPr lang="en-NZ" sz="1800" dirty="0" smtClean="0">
                <a:solidFill>
                  <a:schemeClr val="bg1"/>
                </a:solidFill>
              </a:rPr>
              <a:t>Teenage pregnancy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80545" y="2163536"/>
            <a:ext cx="1730828" cy="43515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TextBox 22"/>
          <p:cNvSpPr txBox="1"/>
          <p:nvPr/>
        </p:nvSpPr>
        <p:spPr>
          <a:xfrm>
            <a:off x="2280545" y="2174863"/>
            <a:ext cx="17308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 smtClean="0">
                <a:solidFill>
                  <a:schemeClr val="bg1"/>
                </a:solidFill>
              </a:rPr>
              <a:t>Overall crime</a:t>
            </a:r>
          </a:p>
          <a:p>
            <a:r>
              <a:rPr lang="en-NZ" sz="600" dirty="0" smtClean="0">
                <a:solidFill>
                  <a:schemeClr val="bg1"/>
                </a:solidFill>
              </a:rPr>
              <a:t/>
            </a:r>
            <a:br>
              <a:rPr lang="en-NZ" sz="600" dirty="0" smtClean="0">
                <a:solidFill>
                  <a:schemeClr val="bg1"/>
                </a:solidFill>
              </a:rPr>
            </a:br>
            <a:r>
              <a:rPr lang="en-NZ" sz="1800" dirty="0" smtClean="0">
                <a:solidFill>
                  <a:schemeClr val="bg1"/>
                </a:solidFill>
              </a:rPr>
              <a:t>Violent crime</a:t>
            </a:r>
          </a:p>
          <a:p>
            <a:endParaRPr lang="en-NZ" sz="600" dirty="0">
              <a:solidFill>
                <a:schemeClr val="bg1"/>
              </a:solidFill>
            </a:endParaRPr>
          </a:p>
          <a:p>
            <a:r>
              <a:rPr lang="en-NZ" sz="1800" dirty="0" smtClean="0">
                <a:solidFill>
                  <a:schemeClr val="bg1"/>
                </a:solidFill>
              </a:rPr>
              <a:t>Sentencing &amp; imprisonment</a:t>
            </a:r>
          </a:p>
          <a:p>
            <a:endParaRPr lang="en-NZ" sz="600" dirty="0">
              <a:solidFill>
                <a:schemeClr val="bg1"/>
              </a:solidFill>
            </a:endParaRPr>
          </a:p>
          <a:p>
            <a:r>
              <a:rPr lang="en-NZ" sz="1800" dirty="0" smtClean="0">
                <a:solidFill>
                  <a:schemeClr val="bg1"/>
                </a:solidFill>
              </a:rPr>
              <a:t>Recidivism</a:t>
            </a:r>
          </a:p>
          <a:p>
            <a:endParaRPr lang="en-NZ" sz="6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23657" y="2174863"/>
            <a:ext cx="1730828" cy="434716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6" name="TextBox 25"/>
          <p:cNvSpPr txBox="1"/>
          <p:nvPr/>
        </p:nvSpPr>
        <p:spPr>
          <a:xfrm>
            <a:off x="4223657" y="2174863"/>
            <a:ext cx="17308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 smtClean="0">
                <a:solidFill>
                  <a:schemeClr val="bg1"/>
                </a:solidFill>
              </a:rPr>
              <a:t>Employment</a:t>
            </a:r>
          </a:p>
          <a:p>
            <a:r>
              <a:rPr lang="en-NZ" sz="600" dirty="0" smtClean="0">
                <a:solidFill>
                  <a:schemeClr val="bg1"/>
                </a:solidFill>
              </a:rPr>
              <a:t/>
            </a:r>
            <a:br>
              <a:rPr lang="en-NZ" sz="600" dirty="0" smtClean="0">
                <a:solidFill>
                  <a:schemeClr val="bg1"/>
                </a:solidFill>
              </a:rPr>
            </a:br>
            <a:r>
              <a:rPr lang="en-NZ" sz="1800" dirty="0" smtClean="0">
                <a:solidFill>
                  <a:schemeClr val="bg1"/>
                </a:solidFill>
              </a:rPr>
              <a:t>Unemployment</a:t>
            </a:r>
          </a:p>
          <a:p>
            <a:endParaRPr lang="en-NZ" sz="600" dirty="0">
              <a:solidFill>
                <a:schemeClr val="bg1"/>
              </a:solidFill>
            </a:endParaRPr>
          </a:p>
          <a:p>
            <a:r>
              <a:rPr lang="en-NZ" sz="1800" dirty="0" smtClean="0">
                <a:solidFill>
                  <a:schemeClr val="bg1"/>
                </a:solidFill>
              </a:rPr>
              <a:t>Incomes</a:t>
            </a:r>
            <a:endParaRPr lang="en-NZ" sz="600" dirty="0">
              <a:solidFill>
                <a:schemeClr val="bg1"/>
              </a:solidFill>
            </a:endParaRPr>
          </a:p>
          <a:p>
            <a:endParaRPr lang="en-NZ" sz="600" dirty="0">
              <a:solidFill>
                <a:schemeClr val="bg1"/>
              </a:solidFill>
            </a:endParaRPr>
          </a:p>
          <a:p>
            <a:r>
              <a:rPr lang="en-NZ" sz="1800" dirty="0" smtClean="0">
                <a:solidFill>
                  <a:schemeClr val="bg1"/>
                </a:solidFill>
              </a:rPr>
              <a:t>Benefits &amp; pensions</a:t>
            </a:r>
          </a:p>
          <a:p>
            <a:endParaRPr lang="en-NZ" sz="600" dirty="0">
              <a:solidFill>
                <a:schemeClr val="bg1"/>
              </a:solidFill>
            </a:endParaRPr>
          </a:p>
          <a:p>
            <a:r>
              <a:rPr lang="en-NZ" sz="1800" dirty="0" smtClean="0">
                <a:solidFill>
                  <a:schemeClr val="bg1"/>
                </a:solidFill>
              </a:rPr>
              <a:t>Livings costs &amp; food poverty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21186" y="2163536"/>
            <a:ext cx="1730828" cy="4351564"/>
          </a:xfrm>
          <a:prstGeom prst="rect">
            <a:avLst/>
          </a:prstGeom>
          <a:solidFill>
            <a:srgbClr val="E9631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8" name="Rectangle 27"/>
          <p:cNvSpPr/>
          <p:nvPr/>
        </p:nvSpPr>
        <p:spPr>
          <a:xfrm>
            <a:off x="8153400" y="2156067"/>
            <a:ext cx="1730828" cy="4340238"/>
          </a:xfrm>
          <a:prstGeom prst="rect">
            <a:avLst/>
          </a:prstGeom>
          <a:solidFill>
            <a:srgbClr val="B8190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TextBox 23"/>
          <p:cNvSpPr txBox="1"/>
          <p:nvPr/>
        </p:nvSpPr>
        <p:spPr>
          <a:xfrm>
            <a:off x="8153400" y="2163535"/>
            <a:ext cx="17308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 smtClean="0">
                <a:solidFill>
                  <a:schemeClr val="bg1"/>
                </a:solidFill>
              </a:rPr>
              <a:t>Housing availability</a:t>
            </a:r>
          </a:p>
          <a:p>
            <a:r>
              <a:rPr lang="en-NZ" sz="600" dirty="0" smtClean="0">
                <a:solidFill>
                  <a:schemeClr val="bg1"/>
                </a:solidFill>
              </a:rPr>
              <a:t/>
            </a:r>
            <a:br>
              <a:rPr lang="en-NZ" sz="600" dirty="0" smtClean="0">
                <a:solidFill>
                  <a:schemeClr val="bg1"/>
                </a:solidFill>
              </a:rPr>
            </a:br>
            <a:r>
              <a:rPr lang="en-NZ" sz="1800" dirty="0" smtClean="0">
                <a:solidFill>
                  <a:schemeClr val="bg1"/>
                </a:solidFill>
              </a:rPr>
              <a:t>Housing affordability</a:t>
            </a:r>
          </a:p>
          <a:p>
            <a:endParaRPr lang="en-NZ" sz="600" dirty="0">
              <a:solidFill>
                <a:schemeClr val="bg1"/>
              </a:solidFill>
            </a:endParaRPr>
          </a:p>
          <a:p>
            <a:r>
              <a:rPr lang="en-NZ" sz="1800" dirty="0" smtClean="0">
                <a:solidFill>
                  <a:schemeClr val="bg1"/>
                </a:solidFill>
              </a:rPr>
              <a:t>Household &amp; housing related debt</a:t>
            </a:r>
          </a:p>
          <a:p>
            <a:endParaRPr lang="en-NZ" sz="6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10299" y="2163535"/>
            <a:ext cx="1730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 smtClean="0">
                <a:solidFill>
                  <a:schemeClr val="bg1"/>
                </a:solidFill>
              </a:rPr>
              <a:t>Alcohol</a:t>
            </a:r>
          </a:p>
          <a:p>
            <a:r>
              <a:rPr lang="en-NZ" sz="600" dirty="0" smtClean="0">
                <a:solidFill>
                  <a:schemeClr val="bg1"/>
                </a:solidFill>
              </a:rPr>
              <a:t/>
            </a:r>
            <a:br>
              <a:rPr lang="en-NZ" sz="600" dirty="0" smtClean="0">
                <a:solidFill>
                  <a:schemeClr val="bg1"/>
                </a:solidFill>
              </a:rPr>
            </a:br>
            <a:r>
              <a:rPr lang="en-NZ" sz="1800" dirty="0" smtClean="0">
                <a:solidFill>
                  <a:schemeClr val="bg1"/>
                </a:solidFill>
              </a:rPr>
              <a:t>Illicit drugs</a:t>
            </a:r>
          </a:p>
          <a:p>
            <a:endParaRPr lang="en-NZ" sz="600" dirty="0">
              <a:solidFill>
                <a:schemeClr val="bg1"/>
              </a:solidFill>
            </a:endParaRPr>
          </a:p>
          <a:p>
            <a:r>
              <a:rPr lang="en-NZ" sz="1800" dirty="0" smtClean="0">
                <a:solidFill>
                  <a:schemeClr val="bg1"/>
                </a:solidFill>
              </a:rPr>
              <a:t>Gambling</a:t>
            </a:r>
          </a:p>
          <a:p>
            <a:endParaRPr lang="en-NZ" sz="6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6703020"/>
            <a:ext cx="1015841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600" dirty="0" smtClean="0"/>
              <a:t>As in the past – 5 focus areas &amp; 23 indicators</a:t>
            </a:r>
          </a:p>
          <a:p>
            <a:pPr algn="ctr"/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353421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3113"/>
            <a:ext cx="9324975" cy="588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8443" y="1116061"/>
            <a:ext cx="42835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Job numbers have topped 2.5 million for the first time</a:t>
            </a:r>
          </a:p>
          <a:p>
            <a:endParaRPr lang="en-NZ" sz="2800" dirty="0"/>
          </a:p>
          <a:p>
            <a:r>
              <a:rPr lang="en-NZ" sz="2800" dirty="0" smtClean="0"/>
              <a:t>The labour-force participation rate is almost 71% - the all time record &amp; third highest in the OECD</a:t>
            </a:r>
            <a:endParaRPr lang="en-NZ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-1" y="6711043"/>
            <a:ext cx="4294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 smtClean="0">
                <a:solidFill>
                  <a:schemeClr val="bg1"/>
                </a:solidFill>
                <a:latin typeface="Franklin Gothic Demi Cond" pitchFamily="34" charset="0"/>
              </a:rPr>
              <a:t>    JOBS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425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3112"/>
            <a:ext cx="9061540" cy="590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60573" y="1116060"/>
            <a:ext cx="4283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Average wages for employees have risen 9% in real terms in the past five years to $987 per week.</a:t>
            </a:r>
          </a:p>
          <a:p>
            <a:endParaRPr lang="en-NZ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6711043"/>
            <a:ext cx="4294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 smtClean="0">
                <a:solidFill>
                  <a:schemeClr val="bg1"/>
                </a:solidFill>
                <a:latin typeface="Franklin Gothic Demi Cond" pitchFamily="34" charset="0"/>
              </a:rPr>
              <a:t>  WAGES &amp; SALARIES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2510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" y="768350"/>
            <a:ext cx="9324975" cy="589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60573" y="1116060"/>
            <a:ext cx="4283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Per-capita GDP has grown by 10% in real terms over the past five years to $55,000</a:t>
            </a:r>
          </a:p>
          <a:p>
            <a:endParaRPr lang="en-NZ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6711043"/>
            <a:ext cx="4294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 smtClean="0">
                <a:solidFill>
                  <a:schemeClr val="bg1"/>
                </a:solidFill>
                <a:latin typeface="Franklin Gothic Demi Cond" pitchFamily="34" charset="0"/>
              </a:rPr>
              <a:t>    PER-CAPITA GDP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094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3771"/>
            <a:ext cx="9020128" cy="587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6658" y="1150565"/>
            <a:ext cx="4283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A  number of measures for child poverty are available and for most there has been little or no decline in poverty rates over the past decade.</a:t>
            </a:r>
          </a:p>
          <a:p>
            <a:endParaRPr lang="en-NZ" sz="2800" dirty="0" smtClean="0"/>
          </a:p>
          <a:p>
            <a:endParaRPr lang="en-NZ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6711043"/>
            <a:ext cx="4294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 smtClean="0">
                <a:solidFill>
                  <a:schemeClr val="bg1"/>
                </a:solidFill>
                <a:latin typeface="Franklin Gothic Demi Cond" pitchFamily="34" charset="0"/>
              </a:rPr>
              <a:t>    CHILD POVERTY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3712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3113"/>
            <a:ext cx="9036483" cy="588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9316" y="593498"/>
            <a:ext cx="42835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Over the past five years the number of working age adults receiving a benefit has declined by 54,000</a:t>
            </a:r>
          </a:p>
          <a:p>
            <a:endParaRPr lang="en-NZ" sz="1200" dirty="0"/>
          </a:p>
          <a:p>
            <a:r>
              <a:rPr lang="en-NZ" sz="2800" dirty="0" smtClean="0"/>
              <a:t>The number of children living in benefit dependent households  has fallen by 53,000 since late 2011</a:t>
            </a:r>
          </a:p>
          <a:p>
            <a:endParaRPr lang="en-NZ" sz="1200" dirty="0"/>
          </a:p>
          <a:p>
            <a:r>
              <a:rPr lang="en-NZ" sz="2800" dirty="0" smtClean="0"/>
              <a:t>Despite claims that these people are better off  no research has been done on what has happened to them.</a:t>
            </a:r>
          </a:p>
          <a:p>
            <a:endParaRPr lang="en-NZ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6711043"/>
            <a:ext cx="4518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 smtClean="0">
                <a:solidFill>
                  <a:schemeClr val="bg1"/>
                </a:solidFill>
                <a:latin typeface="Franklin Gothic Demi Cond" pitchFamily="34" charset="0"/>
              </a:rPr>
              <a:t>    BENEFIT NUMBERS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605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490"/>
            <a:ext cx="8948057" cy="583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9316" y="830490"/>
            <a:ext cx="42835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The real value of income support subsidies paid through the Working for Families programme has declined by $650 million to $2.4 billion annually in 2016/17</a:t>
            </a:r>
          </a:p>
          <a:p>
            <a:endParaRPr lang="en-NZ" sz="1200" dirty="0"/>
          </a:p>
          <a:p>
            <a:r>
              <a:rPr lang="en-NZ" sz="2800" dirty="0" smtClean="0"/>
              <a:t>Further declines are of over $100 million forecast </a:t>
            </a:r>
          </a:p>
          <a:p>
            <a:endParaRPr lang="en-NZ" sz="1200" dirty="0"/>
          </a:p>
          <a:p>
            <a:endParaRPr lang="en-NZ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-2" y="6711043"/>
            <a:ext cx="5519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 smtClean="0">
                <a:solidFill>
                  <a:schemeClr val="bg1"/>
                </a:solidFill>
                <a:latin typeface="Franklin Gothic Demi Cond" pitchFamily="34" charset="0"/>
              </a:rPr>
              <a:t> WORKING FOR FAMILIES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0276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8352"/>
            <a:ext cx="8979606" cy="586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9316" y="830490"/>
            <a:ext cx="42835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Despite the political rhetoric there is evidence that criminal offending is declining – the number of adults convicted of offences  declined 29% over the past five years</a:t>
            </a:r>
          </a:p>
          <a:p>
            <a:endParaRPr lang="en-NZ" sz="1200" dirty="0"/>
          </a:p>
          <a:p>
            <a:r>
              <a:rPr lang="en-NZ" sz="2800" dirty="0" smtClean="0"/>
              <a:t>Yet the numbers being sent to prison declined 10% and have begun to increase again</a:t>
            </a:r>
          </a:p>
          <a:p>
            <a:endParaRPr lang="en-NZ" sz="1200" dirty="0"/>
          </a:p>
          <a:p>
            <a:endParaRPr lang="en-NZ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6711043"/>
            <a:ext cx="4294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 smtClean="0">
                <a:solidFill>
                  <a:schemeClr val="bg1"/>
                </a:solidFill>
                <a:latin typeface="Franklin Gothic Demi Cond" pitchFamily="34" charset="0"/>
              </a:rPr>
              <a:t>CONVICTIONS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3577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519</Words>
  <Application>Microsoft Office PowerPoint</Application>
  <PresentationFormat>Custom</PresentationFormat>
  <Paragraphs>102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 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Coates</dc:creator>
  <cp:lastModifiedBy>AJ04</cp:lastModifiedBy>
  <cp:revision>39</cp:revision>
  <dcterms:created xsi:type="dcterms:W3CDTF">2017-02-02T19:51:28Z</dcterms:created>
  <dcterms:modified xsi:type="dcterms:W3CDTF">2017-02-09T21:01:38Z</dcterms:modified>
</cp:coreProperties>
</file>