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ileron Regular Bold" panose="020B0604020202020204" charset="0"/>
      <p:regular r:id="rId15"/>
    </p:embeddedFont>
    <p:embeddedFont>
      <p:font typeface="Alice" panose="020B0604020202020204" charset="0"/>
      <p:regular r:id="rId16"/>
    </p:embeddedFont>
    <p:embeddedFont>
      <p:font typeface="Alice Bold" panose="020B0604020202020204" charset="0"/>
      <p:regular r:id="rId17"/>
    </p:embeddedFont>
    <p:embeddedFont>
      <p:font typeface="Alice Italics" panose="020B0604020202020204" charset="0"/>
      <p:regular r:id="rId18"/>
    </p:embeddedFont>
    <p:embeddedFont>
      <p:font typeface="Arimo" panose="020B0604020202020204" charset="0"/>
      <p:regular r:id="rId19"/>
    </p:embeddedFont>
    <p:embeddedFont>
      <p:font typeface="Calibri" panose="020F0502020204030204" pitchFamily="34" charset="0"/>
      <p:regular r:id="rId20"/>
      <p:bold r:id="rId21"/>
      <p:italic r:id="rId22"/>
      <p:boldItalic r:id="rId23"/>
    </p:embeddedFont>
    <p:embeddedFont>
      <p:font typeface="Gidole" panose="020B0604020202020204" charset="0"/>
      <p:regular r:id="rId24"/>
    </p:embeddedFont>
    <p:embeddedFont>
      <p:font typeface="League Spartan" panose="020B0604020202020204" charset="0"/>
      <p:regular r:id="rId25"/>
    </p:embeddedFont>
    <p:embeddedFont>
      <p:font typeface="Playfair Display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7827E6FF-FB7E-410B-8713-83DFFEDA2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0"/>
            <a:ext cx="18257520" cy="10287000"/>
          </a:xfrm>
          <a:prstGeom prst="rect">
            <a:avLst/>
          </a:prstGeom>
        </p:spPr>
      </p:pic>
    </p:spTree>
    <p:extLst>
      <p:ext uri="{BB962C8B-B14F-4D97-AF65-F5344CB8AC3E}">
        <p14:creationId xmlns:p14="http://schemas.microsoft.com/office/powerpoint/2010/main" val="131469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481" y="3481"/>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32F7E"/>
            </a:solidFill>
          </p:spPr>
        </p:sp>
      </p:grpSp>
      <p:pic>
        <p:nvPicPr>
          <p:cNvPr id="4" name="Picture 4"/>
          <p:cNvPicPr>
            <a:picLocks noChangeAspect="1"/>
          </p:cNvPicPr>
          <p:nvPr/>
        </p:nvPicPr>
        <p:blipFill>
          <a:blip r:embed="rId2"/>
          <a:srcRect/>
          <a:stretch>
            <a:fillRect/>
          </a:stretch>
        </p:blipFill>
        <p:spPr>
          <a:xfrm>
            <a:off x="806220" y="883848"/>
            <a:ext cx="1005886" cy="764473"/>
          </a:xfrm>
          <a:prstGeom prst="rect">
            <a:avLst/>
          </a:prstGeom>
        </p:spPr>
      </p:pic>
      <p:sp>
        <p:nvSpPr>
          <p:cNvPr id="5" name="TextBox 5"/>
          <p:cNvSpPr txBox="1"/>
          <p:nvPr/>
        </p:nvSpPr>
        <p:spPr>
          <a:xfrm>
            <a:off x="5892580" y="915247"/>
            <a:ext cx="11366720" cy="771525"/>
          </a:xfrm>
          <a:prstGeom prst="rect">
            <a:avLst/>
          </a:prstGeom>
        </p:spPr>
        <p:txBody>
          <a:bodyPr lIns="0" tIns="0" rIns="0" bIns="0" rtlCol="0" anchor="t">
            <a:spAutoFit/>
          </a:bodyPr>
          <a:lstStyle/>
          <a:p>
            <a:pPr algn="r">
              <a:lnSpc>
                <a:spcPts val="6299"/>
              </a:lnSpc>
            </a:pPr>
            <a:r>
              <a:rPr lang="en-US" sz="4500" spc="225">
                <a:solidFill>
                  <a:srgbClr val="732F7E"/>
                </a:solidFill>
                <a:latin typeface="League Spartan"/>
              </a:rPr>
              <a:t>EMPLOYMENT &amp; INCOME</a:t>
            </a:r>
          </a:p>
        </p:txBody>
      </p:sp>
      <p:sp>
        <p:nvSpPr>
          <p:cNvPr id="6" name="TextBox 6"/>
          <p:cNvSpPr txBox="1"/>
          <p:nvPr/>
        </p:nvSpPr>
        <p:spPr>
          <a:xfrm>
            <a:off x="1309163" y="3503285"/>
            <a:ext cx="3561856" cy="2068328"/>
          </a:xfrm>
          <a:prstGeom prst="rect">
            <a:avLst/>
          </a:prstGeom>
        </p:spPr>
        <p:txBody>
          <a:bodyPr lIns="0" tIns="0" rIns="0" bIns="0" rtlCol="0" anchor="t">
            <a:spAutoFit/>
          </a:bodyPr>
          <a:lstStyle/>
          <a:p>
            <a:pPr algn="ctr">
              <a:lnSpc>
                <a:spcPts val="3219"/>
              </a:lnSpc>
            </a:pPr>
            <a:r>
              <a:rPr lang="en-US" sz="2300" spc="23" dirty="0">
                <a:solidFill>
                  <a:srgbClr val="000000"/>
                </a:solidFill>
                <a:latin typeface="Alice Italics"/>
              </a:rPr>
              <a:t>"My husband had no work, and we couldn't meet our needs.  We used our savings."</a:t>
            </a:r>
          </a:p>
          <a:p>
            <a:pPr algn="ctr">
              <a:lnSpc>
                <a:spcPts val="3450"/>
              </a:lnSpc>
            </a:pPr>
            <a:r>
              <a:rPr lang="en-US" sz="2300" spc="23" dirty="0">
                <a:solidFill>
                  <a:srgbClr val="000000"/>
                </a:solidFill>
                <a:latin typeface="Alice"/>
              </a:rPr>
              <a:t>-Rotorua Local</a:t>
            </a:r>
          </a:p>
        </p:txBody>
      </p:sp>
      <p:sp>
        <p:nvSpPr>
          <p:cNvPr id="7" name="TextBox 7"/>
          <p:cNvSpPr txBox="1"/>
          <p:nvPr/>
        </p:nvSpPr>
        <p:spPr>
          <a:xfrm>
            <a:off x="13697444" y="2687106"/>
            <a:ext cx="3561856" cy="2884508"/>
          </a:xfrm>
          <a:prstGeom prst="rect">
            <a:avLst/>
          </a:prstGeom>
        </p:spPr>
        <p:txBody>
          <a:bodyPr lIns="0" tIns="0" rIns="0" bIns="0" rtlCol="0" anchor="t">
            <a:spAutoFit/>
          </a:bodyPr>
          <a:lstStyle/>
          <a:p>
            <a:pPr algn="ctr">
              <a:lnSpc>
                <a:spcPts val="3219"/>
              </a:lnSpc>
            </a:pPr>
            <a:r>
              <a:rPr lang="en-US" sz="2300" spc="23" dirty="0">
                <a:solidFill>
                  <a:srgbClr val="292828"/>
                </a:solidFill>
                <a:latin typeface="Alice Italics"/>
              </a:rPr>
              <a:t>"</a:t>
            </a:r>
            <a:r>
              <a:rPr lang="en-US" sz="2300" spc="23" dirty="0">
                <a:solidFill>
                  <a:srgbClr val="000000"/>
                </a:solidFill>
                <a:latin typeface="Alice Italics"/>
              </a:rPr>
              <a:t>Partner couldn't find a job.  Living off one income and didn't get any govt help. Having to now move back to Auckland because we can't find any work."</a:t>
            </a:r>
          </a:p>
          <a:p>
            <a:pPr algn="ctr">
              <a:lnSpc>
                <a:spcPts val="3450"/>
              </a:lnSpc>
            </a:pPr>
            <a:r>
              <a:rPr lang="en-US" sz="2300" spc="23" dirty="0">
                <a:solidFill>
                  <a:srgbClr val="000000"/>
                </a:solidFill>
                <a:latin typeface="Alice"/>
              </a:rPr>
              <a:t>-Johnsonville Local</a:t>
            </a:r>
          </a:p>
        </p:txBody>
      </p:sp>
      <p:sp>
        <p:nvSpPr>
          <p:cNvPr id="8" name="TextBox 8"/>
          <p:cNvSpPr txBox="1"/>
          <p:nvPr/>
        </p:nvSpPr>
        <p:spPr>
          <a:xfrm>
            <a:off x="7363072" y="3503285"/>
            <a:ext cx="3561856" cy="2068328"/>
          </a:xfrm>
          <a:prstGeom prst="rect">
            <a:avLst/>
          </a:prstGeom>
        </p:spPr>
        <p:txBody>
          <a:bodyPr lIns="0" tIns="0" rIns="0" bIns="0" rtlCol="0" anchor="t">
            <a:spAutoFit/>
          </a:bodyPr>
          <a:lstStyle/>
          <a:p>
            <a:pPr algn="ctr">
              <a:lnSpc>
                <a:spcPts val="3219"/>
              </a:lnSpc>
            </a:pPr>
            <a:r>
              <a:rPr lang="en-US" sz="2300" spc="23">
                <a:solidFill>
                  <a:srgbClr val="292828"/>
                </a:solidFill>
                <a:latin typeface="Alice Italics"/>
              </a:rPr>
              <a:t>"</a:t>
            </a:r>
            <a:r>
              <a:rPr lang="en-US" sz="2300" spc="23">
                <a:solidFill>
                  <a:srgbClr val="000000"/>
                </a:solidFill>
                <a:latin typeface="Alice Italics"/>
              </a:rPr>
              <a:t>Everyone in my family lost their jobs.  So not able to live longer in Q Town.  Need to move."</a:t>
            </a:r>
          </a:p>
          <a:p>
            <a:pPr algn="ctr">
              <a:lnSpc>
                <a:spcPts val="3450"/>
              </a:lnSpc>
            </a:pPr>
            <a:r>
              <a:rPr lang="en-US" sz="2300" spc="23">
                <a:solidFill>
                  <a:srgbClr val="000000"/>
                </a:solidFill>
                <a:latin typeface="Alice"/>
              </a:rPr>
              <a:t>-Queenstown Local</a:t>
            </a:r>
          </a:p>
        </p:txBody>
      </p:sp>
      <p:sp>
        <p:nvSpPr>
          <p:cNvPr id="9" name="TextBox 9"/>
          <p:cNvSpPr txBox="1"/>
          <p:nvPr/>
        </p:nvSpPr>
        <p:spPr>
          <a:xfrm>
            <a:off x="564531" y="6419850"/>
            <a:ext cx="17158939" cy="2838450"/>
          </a:xfrm>
          <a:prstGeom prst="rect">
            <a:avLst/>
          </a:prstGeom>
        </p:spPr>
        <p:txBody>
          <a:bodyPr lIns="0" tIns="0" rIns="0" bIns="0" rtlCol="0" anchor="t">
            <a:spAutoFit/>
          </a:bodyPr>
          <a:lstStyle/>
          <a:p>
            <a:pPr marL="647700" lvl="1" indent="-323850">
              <a:lnSpc>
                <a:spcPts val="4500"/>
              </a:lnSpc>
              <a:buFont typeface="Arial"/>
              <a:buChar char="•"/>
            </a:pPr>
            <a:r>
              <a:rPr lang="en-US" sz="3000" spc="30" dirty="0">
                <a:solidFill>
                  <a:srgbClr val="000000"/>
                </a:solidFill>
                <a:latin typeface="Alice"/>
              </a:rPr>
              <a:t> The primary and most direct impact of </a:t>
            </a:r>
            <a:r>
              <a:rPr lang="en-US" sz="3000" spc="30" dirty="0" err="1">
                <a:solidFill>
                  <a:srgbClr val="000000"/>
                </a:solidFill>
                <a:latin typeface="Alice"/>
              </a:rPr>
              <a:t>Covid</a:t>
            </a:r>
            <a:r>
              <a:rPr lang="en-US" sz="3000" spc="30" dirty="0">
                <a:solidFill>
                  <a:srgbClr val="000000"/>
                </a:solidFill>
                <a:latin typeface="Alice"/>
              </a:rPr>
              <a:t> was job losses, income problems and downturns in the local economies. </a:t>
            </a:r>
          </a:p>
          <a:p>
            <a:pPr marL="647700" lvl="1" indent="-323850">
              <a:lnSpc>
                <a:spcPts val="4500"/>
              </a:lnSpc>
              <a:buFont typeface="Arial"/>
              <a:buChar char="•"/>
            </a:pPr>
            <a:r>
              <a:rPr lang="en-US" sz="3000" spc="30" dirty="0">
                <a:solidFill>
                  <a:srgbClr val="000000"/>
                </a:solidFill>
                <a:latin typeface="Alice"/>
              </a:rPr>
              <a:t>For Rotorua and Queenstown who are heavily reliant on tourism, this economic impact was substantial and long-lasting. Again, these financial stresses contributed to the heightened mental health stress and anxiety during this pandemic.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7980" y="-526379"/>
            <a:ext cx="17412040" cy="10375398"/>
          </a:xfrm>
          <a:prstGeom prst="rect">
            <a:avLst/>
          </a:prstGeom>
          <a:solidFill>
            <a:srgbClr val="FFFFFF"/>
          </a:solidFill>
        </p:spPr>
      </p:sp>
      <p:sp>
        <p:nvSpPr>
          <p:cNvPr id="3" name="TextBox 3"/>
          <p:cNvSpPr txBox="1"/>
          <p:nvPr/>
        </p:nvSpPr>
        <p:spPr>
          <a:xfrm rot="-5400000">
            <a:off x="-2522198" y="3800393"/>
            <a:ext cx="7800297" cy="812800"/>
          </a:xfrm>
          <a:prstGeom prst="rect">
            <a:avLst/>
          </a:prstGeom>
        </p:spPr>
        <p:txBody>
          <a:bodyPr lIns="0" tIns="0" rIns="0" bIns="0" rtlCol="0" anchor="t">
            <a:spAutoFit/>
          </a:bodyPr>
          <a:lstStyle/>
          <a:p>
            <a:pPr algn="ctr">
              <a:lnSpc>
                <a:spcPts val="6500"/>
              </a:lnSpc>
            </a:pPr>
            <a:r>
              <a:rPr lang="en-US" sz="5000" spc="250">
                <a:solidFill>
                  <a:srgbClr val="79308A"/>
                </a:solidFill>
                <a:latin typeface="League Spartan"/>
              </a:rPr>
              <a:t>COVID RECOVERY</a:t>
            </a:r>
          </a:p>
        </p:txBody>
      </p:sp>
      <p:sp>
        <p:nvSpPr>
          <p:cNvPr id="4" name="TextBox 4"/>
          <p:cNvSpPr txBox="1"/>
          <p:nvPr/>
        </p:nvSpPr>
        <p:spPr>
          <a:xfrm>
            <a:off x="1784350" y="1311193"/>
            <a:ext cx="15474950" cy="5695950"/>
          </a:xfrm>
          <a:prstGeom prst="rect">
            <a:avLst/>
          </a:prstGeom>
        </p:spPr>
        <p:txBody>
          <a:bodyPr lIns="0" tIns="0" rIns="0" bIns="0" rtlCol="0" anchor="t">
            <a:spAutoFit/>
          </a:bodyPr>
          <a:lstStyle/>
          <a:p>
            <a:pPr marL="647700" lvl="1" indent="-323850" algn="just">
              <a:lnSpc>
                <a:spcPts val="4500"/>
              </a:lnSpc>
              <a:buFont typeface="Arial"/>
              <a:buChar char="•"/>
            </a:pPr>
            <a:r>
              <a:rPr lang="en-US" sz="3000" spc="30">
                <a:solidFill>
                  <a:srgbClr val="191919"/>
                </a:solidFill>
                <a:latin typeface="Alice"/>
              </a:rPr>
              <a:t>What does recovery look like from this much-talked about recession moving forward?</a:t>
            </a:r>
          </a:p>
          <a:p>
            <a:pPr marL="1295400" lvl="2" indent="-431800" algn="just">
              <a:lnSpc>
                <a:spcPts val="4500"/>
              </a:lnSpc>
              <a:buFont typeface="Arial"/>
              <a:buChar char="⚬"/>
            </a:pPr>
            <a:r>
              <a:rPr lang="en-US" sz="3000" spc="30">
                <a:solidFill>
                  <a:srgbClr val="191919"/>
                </a:solidFill>
                <a:latin typeface="Alice Bold"/>
              </a:rPr>
              <a:t>Queenstown </a:t>
            </a:r>
            <a:r>
              <a:rPr lang="en-US" sz="3000" spc="30">
                <a:solidFill>
                  <a:srgbClr val="191919"/>
                </a:solidFill>
                <a:latin typeface="Alice"/>
              </a:rPr>
              <a:t>- Diversity the economy and innovate tourism away from mass tourism.</a:t>
            </a:r>
          </a:p>
          <a:p>
            <a:pPr marL="1295400" lvl="2" indent="-431800" algn="just">
              <a:lnSpc>
                <a:spcPts val="4500"/>
              </a:lnSpc>
              <a:buFont typeface="Arial"/>
              <a:buChar char="⚬"/>
            </a:pPr>
            <a:r>
              <a:rPr lang="en-US" sz="3000" spc="30">
                <a:solidFill>
                  <a:srgbClr val="191919"/>
                </a:solidFill>
                <a:latin typeface="Alice Bold"/>
              </a:rPr>
              <a:t>Rotorua </a:t>
            </a:r>
            <a:r>
              <a:rPr lang="en-US" sz="3000" spc="30">
                <a:solidFill>
                  <a:srgbClr val="191919"/>
                </a:solidFill>
                <a:latin typeface="Alice"/>
              </a:rPr>
              <a:t>- Iwi led solutions by the people for the people</a:t>
            </a:r>
          </a:p>
          <a:p>
            <a:pPr marL="1295400" lvl="2" indent="-431800" algn="just">
              <a:lnSpc>
                <a:spcPts val="4500"/>
              </a:lnSpc>
              <a:buFont typeface="Arial"/>
              <a:buChar char="⚬"/>
            </a:pPr>
            <a:r>
              <a:rPr lang="en-US" sz="3000" spc="30">
                <a:solidFill>
                  <a:srgbClr val="191919"/>
                </a:solidFill>
                <a:latin typeface="Alice Bold"/>
              </a:rPr>
              <a:t>Johnsonville </a:t>
            </a:r>
            <a:r>
              <a:rPr lang="en-US" sz="3000" spc="30">
                <a:solidFill>
                  <a:srgbClr val="191919"/>
                </a:solidFill>
                <a:latin typeface="Alice"/>
              </a:rPr>
              <a:t>-revitalising the Johnsonville Mall</a:t>
            </a:r>
          </a:p>
          <a:p>
            <a:pPr marL="647700" lvl="1" indent="-323850" algn="just">
              <a:lnSpc>
                <a:spcPts val="4500"/>
              </a:lnSpc>
              <a:buFont typeface="Arial"/>
              <a:buChar char="•"/>
            </a:pPr>
            <a:r>
              <a:rPr lang="en-US" sz="3000" spc="30">
                <a:solidFill>
                  <a:srgbClr val="191919"/>
                </a:solidFill>
                <a:latin typeface="Alice"/>
              </a:rPr>
              <a:t>Recovery for each community needs to take into consideration the context of the community pre-Covid and now.</a:t>
            </a:r>
          </a:p>
          <a:p>
            <a:pPr marL="647700" lvl="1" indent="-323850" algn="just">
              <a:lnSpc>
                <a:spcPts val="4500"/>
              </a:lnSpc>
              <a:buFont typeface="Arial"/>
              <a:buChar char="•"/>
            </a:pPr>
            <a:r>
              <a:rPr lang="en-US" sz="3000" spc="30">
                <a:solidFill>
                  <a:srgbClr val="191919"/>
                </a:solidFill>
                <a:latin typeface="Alice"/>
              </a:rPr>
              <a:t>In our view, any talk of recovery at a national level must properly account for recovery at these unique local community levels.</a:t>
            </a:r>
          </a:p>
        </p:txBody>
      </p:sp>
      <p:pic>
        <p:nvPicPr>
          <p:cNvPr id="5" name="Picture 5"/>
          <p:cNvPicPr>
            <a:picLocks noChangeAspect="1"/>
          </p:cNvPicPr>
          <p:nvPr/>
        </p:nvPicPr>
        <p:blipFill>
          <a:blip r:embed="rId2"/>
          <a:srcRect t="86903"/>
          <a:stretch>
            <a:fillRect/>
          </a:stretch>
        </p:blipFill>
        <p:spPr>
          <a:xfrm>
            <a:off x="0" y="8490675"/>
            <a:ext cx="18288000" cy="17963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6983"/>
        </a:solidFill>
        <a:effectLst/>
      </p:bgPr>
    </p:bg>
    <p:spTree>
      <p:nvGrpSpPr>
        <p:cNvPr id="1" name=""/>
        <p:cNvGrpSpPr/>
        <p:nvPr/>
      </p:nvGrpSpPr>
      <p:grpSpPr>
        <a:xfrm>
          <a:off x="0" y="0"/>
          <a:ext cx="0" cy="0"/>
          <a:chOff x="0" y="0"/>
          <a:chExt cx="0" cy="0"/>
        </a:xfrm>
      </p:grpSpPr>
      <p:sp>
        <p:nvSpPr>
          <p:cNvPr id="2" name="AutoShape 2"/>
          <p:cNvSpPr/>
          <p:nvPr/>
        </p:nvSpPr>
        <p:spPr>
          <a:xfrm>
            <a:off x="437980" y="-526379"/>
            <a:ext cx="17412040" cy="10375398"/>
          </a:xfrm>
          <a:prstGeom prst="rect">
            <a:avLst/>
          </a:prstGeom>
          <a:solidFill>
            <a:srgbClr val="FFFFFF"/>
          </a:solidFill>
        </p:spPr>
      </p:sp>
      <p:sp>
        <p:nvSpPr>
          <p:cNvPr id="3" name="TextBox 3"/>
          <p:cNvSpPr txBox="1"/>
          <p:nvPr/>
        </p:nvSpPr>
        <p:spPr>
          <a:xfrm rot="-5400000">
            <a:off x="-2522198" y="4737100"/>
            <a:ext cx="7800297" cy="812800"/>
          </a:xfrm>
          <a:prstGeom prst="rect">
            <a:avLst/>
          </a:prstGeom>
        </p:spPr>
        <p:txBody>
          <a:bodyPr lIns="0" tIns="0" rIns="0" bIns="0" rtlCol="0" anchor="t">
            <a:spAutoFit/>
          </a:bodyPr>
          <a:lstStyle/>
          <a:p>
            <a:pPr algn="ctr">
              <a:lnSpc>
                <a:spcPts val="6500"/>
              </a:lnSpc>
            </a:pPr>
            <a:r>
              <a:rPr lang="en-US" sz="5000" spc="250">
                <a:solidFill>
                  <a:srgbClr val="E26983"/>
                </a:solidFill>
                <a:latin typeface="League Spartan"/>
              </a:rPr>
              <a:t>ELECTION 2020</a:t>
            </a:r>
          </a:p>
        </p:txBody>
      </p:sp>
      <p:sp>
        <p:nvSpPr>
          <p:cNvPr id="4" name="AutoShape 4"/>
          <p:cNvSpPr/>
          <p:nvPr/>
        </p:nvSpPr>
        <p:spPr>
          <a:xfrm>
            <a:off x="1784350" y="5062800"/>
            <a:ext cx="3407490" cy="1997757"/>
          </a:xfrm>
          <a:prstGeom prst="rect">
            <a:avLst/>
          </a:prstGeom>
          <a:solidFill>
            <a:srgbClr val="732F7E"/>
          </a:solidFill>
        </p:spPr>
      </p:sp>
      <p:grpSp>
        <p:nvGrpSpPr>
          <p:cNvPr id="5" name="Group 5"/>
          <p:cNvGrpSpPr/>
          <p:nvPr/>
        </p:nvGrpSpPr>
        <p:grpSpPr>
          <a:xfrm rot="-10800000">
            <a:off x="4594294" y="6463967"/>
            <a:ext cx="597546" cy="596590"/>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972C77">
                <a:alpha val="19607"/>
              </a:srgbClr>
            </a:solidFill>
          </p:spPr>
        </p:sp>
      </p:grpSp>
      <p:sp>
        <p:nvSpPr>
          <p:cNvPr id="7" name="AutoShape 7"/>
          <p:cNvSpPr/>
          <p:nvPr/>
        </p:nvSpPr>
        <p:spPr>
          <a:xfrm>
            <a:off x="4594294" y="4466210"/>
            <a:ext cx="3407490" cy="1997757"/>
          </a:xfrm>
          <a:prstGeom prst="rect">
            <a:avLst/>
          </a:prstGeom>
          <a:solidFill>
            <a:srgbClr val="972C77"/>
          </a:solidFill>
        </p:spPr>
      </p:sp>
      <p:sp>
        <p:nvSpPr>
          <p:cNvPr id="8" name="AutoShape 8"/>
          <p:cNvSpPr/>
          <p:nvPr/>
        </p:nvSpPr>
        <p:spPr>
          <a:xfrm>
            <a:off x="7404237" y="3869619"/>
            <a:ext cx="3407490" cy="1997757"/>
          </a:xfrm>
          <a:prstGeom prst="rect">
            <a:avLst/>
          </a:prstGeom>
          <a:solidFill>
            <a:srgbClr val="B78FD6"/>
          </a:solidFill>
        </p:spPr>
      </p:sp>
      <p:sp>
        <p:nvSpPr>
          <p:cNvPr id="9" name="AutoShape 9"/>
          <p:cNvSpPr/>
          <p:nvPr/>
        </p:nvSpPr>
        <p:spPr>
          <a:xfrm>
            <a:off x="10214181" y="3273029"/>
            <a:ext cx="3407490" cy="1997757"/>
          </a:xfrm>
          <a:prstGeom prst="rect">
            <a:avLst/>
          </a:prstGeom>
          <a:solidFill>
            <a:srgbClr val="E26983"/>
          </a:solidFill>
        </p:spPr>
      </p:sp>
      <p:grpSp>
        <p:nvGrpSpPr>
          <p:cNvPr id="10" name="Group 10"/>
          <p:cNvGrpSpPr/>
          <p:nvPr/>
        </p:nvGrpSpPr>
        <p:grpSpPr>
          <a:xfrm rot="-10800000">
            <a:off x="10214181" y="5270786"/>
            <a:ext cx="597546" cy="59659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E26983">
                <a:alpha val="49803"/>
              </a:srgbClr>
            </a:solidFill>
          </p:spPr>
        </p:sp>
      </p:grpSp>
      <p:grpSp>
        <p:nvGrpSpPr>
          <p:cNvPr id="12" name="Group 12"/>
          <p:cNvGrpSpPr/>
          <p:nvPr/>
        </p:nvGrpSpPr>
        <p:grpSpPr>
          <a:xfrm rot="-10800000">
            <a:off x="7404237" y="5867377"/>
            <a:ext cx="597546" cy="596590"/>
            <a:chOff x="0" y="0"/>
            <a:chExt cx="6350000" cy="6339840"/>
          </a:xfrm>
        </p:grpSpPr>
        <p:sp>
          <p:nvSpPr>
            <p:cNvPr id="13" name="Freeform 1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B78FD6">
                <a:alpha val="49803"/>
              </a:srgbClr>
            </a:solidFill>
          </p:spPr>
        </p:sp>
      </p:grpSp>
      <p:grpSp>
        <p:nvGrpSpPr>
          <p:cNvPr id="14" name="Group 14"/>
          <p:cNvGrpSpPr/>
          <p:nvPr/>
        </p:nvGrpSpPr>
        <p:grpSpPr>
          <a:xfrm rot="-8100000">
            <a:off x="15044395" y="2670170"/>
            <a:ext cx="2013517" cy="2010296"/>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EAB2BB"/>
            </a:solidFill>
          </p:spPr>
        </p:sp>
      </p:grpSp>
      <p:sp>
        <p:nvSpPr>
          <p:cNvPr id="16" name="AutoShape 16"/>
          <p:cNvSpPr/>
          <p:nvPr/>
        </p:nvSpPr>
        <p:spPr>
          <a:xfrm>
            <a:off x="13018590" y="2676439"/>
            <a:ext cx="3407490" cy="1997757"/>
          </a:xfrm>
          <a:prstGeom prst="rect">
            <a:avLst/>
          </a:prstGeom>
          <a:solidFill>
            <a:srgbClr val="EAB2BB"/>
          </a:solidFill>
        </p:spPr>
      </p:sp>
      <p:grpSp>
        <p:nvGrpSpPr>
          <p:cNvPr id="17" name="Group 17"/>
          <p:cNvGrpSpPr/>
          <p:nvPr/>
        </p:nvGrpSpPr>
        <p:grpSpPr>
          <a:xfrm rot="-10800000">
            <a:off x="13018590" y="4674196"/>
            <a:ext cx="597546" cy="596590"/>
            <a:chOff x="0" y="0"/>
            <a:chExt cx="6350000" cy="6339840"/>
          </a:xfrm>
        </p:grpSpPr>
        <p:sp>
          <p:nvSpPr>
            <p:cNvPr id="18" name="Freeform 1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EAB2BB">
                <a:alpha val="49803"/>
              </a:srgbClr>
            </a:solidFill>
          </p:spPr>
        </p:sp>
      </p:grpSp>
      <p:sp>
        <p:nvSpPr>
          <p:cNvPr id="19" name="TextBox 19"/>
          <p:cNvSpPr txBox="1"/>
          <p:nvPr/>
        </p:nvSpPr>
        <p:spPr>
          <a:xfrm>
            <a:off x="1784350" y="7562850"/>
            <a:ext cx="15474950" cy="1695450"/>
          </a:xfrm>
          <a:prstGeom prst="rect">
            <a:avLst/>
          </a:prstGeom>
        </p:spPr>
        <p:txBody>
          <a:bodyPr lIns="0" tIns="0" rIns="0" bIns="0" rtlCol="0" anchor="t">
            <a:spAutoFit/>
          </a:bodyPr>
          <a:lstStyle/>
          <a:p>
            <a:pPr algn="just">
              <a:lnSpc>
                <a:spcPts val="4500"/>
              </a:lnSpc>
            </a:pPr>
            <a:r>
              <a:rPr lang="en-US" sz="3000" spc="30">
                <a:solidFill>
                  <a:srgbClr val="191919"/>
                </a:solidFill>
                <a:latin typeface="Alice"/>
              </a:rPr>
              <a:t>When asked for their priorities for Election 2020, the locals responded with a variety of answers. But some generally their Election priorities were naturally linked to the current social issues they were facing before, or because of, Covid.</a:t>
            </a:r>
          </a:p>
        </p:txBody>
      </p:sp>
      <p:sp>
        <p:nvSpPr>
          <p:cNvPr id="20" name="TextBox 20"/>
          <p:cNvSpPr txBox="1"/>
          <p:nvPr/>
        </p:nvSpPr>
        <p:spPr>
          <a:xfrm>
            <a:off x="4854030" y="4649314"/>
            <a:ext cx="2550208" cy="1574399"/>
          </a:xfrm>
          <a:prstGeom prst="rect">
            <a:avLst/>
          </a:prstGeom>
        </p:spPr>
        <p:txBody>
          <a:bodyPr lIns="0" tIns="0" rIns="0" bIns="0" rtlCol="0" anchor="t">
            <a:spAutoFit/>
          </a:bodyPr>
          <a:lstStyle/>
          <a:p>
            <a:pPr algn="ctr">
              <a:lnSpc>
                <a:spcPts val="4199"/>
              </a:lnSpc>
            </a:pPr>
            <a:r>
              <a:rPr lang="en-US" sz="3000" spc="150">
                <a:solidFill>
                  <a:srgbClr val="FFFFFF"/>
                </a:solidFill>
                <a:latin typeface="Aileron Regular Bold"/>
              </a:rPr>
              <a:t>Employment &amp;</a:t>
            </a:r>
          </a:p>
          <a:p>
            <a:pPr algn="ctr">
              <a:lnSpc>
                <a:spcPts val="4200"/>
              </a:lnSpc>
            </a:pPr>
            <a:r>
              <a:rPr lang="en-US" sz="2999" spc="149">
                <a:solidFill>
                  <a:srgbClr val="FFFFFF"/>
                </a:solidFill>
                <a:latin typeface="Aileron Regular Bold"/>
              </a:rPr>
              <a:t>Income</a:t>
            </a:r>
            <a:r>
              <a:rPr lang="en-US" sz="3000" spc="150">
                <a:solidFill>
                  <a:srgbClr val="FFFFFF"/>
                </a:solidFill>
                <a:latin typeface="Aileron Regular Bold"/>
              </a:rPr>
              <a:t> </a:t>
            </a:r>
          </a:p>
        </p:txBody>
      </p:sp>
      <p:sp>
        <p:nvSpPr>
          <p:cNvPr id="21" name="TextBox 21"/>
          <p:cNvSpPr txBox="1"/>
          <p:nvPr/>
        </p:nvSpPr>
        <p:spPr>
          <a:xfrm>
            <a:off x="7663973" y="4227537"/>
            <a:ext cx="2550208" cy="1043250"/>
          </a:xfrm>
          <a:prstGeom prst="rect">
            <a:avLst/>
          </a:prstGeom>
        </p:spPr>
        <p:txBody>
          <a:bodyPr lIns="0" tIns="0" rIns="0" bIns="0" rtlCol="0" anchor="t">
            <a:spAutoFit/>
          </a:bodyPr>
          <a:lstStyle/>
          <a:p>
            <a:pPr algn="ctr">
              <a:lnSpc>
                <a:spcPts val="4199"/>
              </a:lnSpc>
            </a:pPr>
            <a:r>
              <a:rPr lang="en-US" sz="3000" spc="150">
                <a:solidFill>
                  <a:srgbClr val="FFFFFF"/>
                </a:solidFill>
                <a:latin typeface="Aileron Regular Bold"/>
              </a:rPr>
              <a:t>Healthcare</a:t>
            </a:r>
          </a:p>
          <a:p>
            <a:pPr algn="ctr">
              <a:lnSpc>
                <a:spcPts val="4200"/>
              </a:lnSpc>
            </a:pPr>
            <a:r>
              <a:rPr lang="en-US" sz="2999" spc="149">
                <a:solidFill>
                  <a:srgbClr val="FFFFFF"/>
                </a:solidFill>
                <a:latin typeface="Aileron Regular Bold"/>
              </a:rPr>
              <a:t>Services</a:t>
            </a:r>
          </a:p>
        </p:txBody>
      </p:sp>
      <p:sp>
        <p:nvSpPr>
          <p:cNvPr id="22" name="TextBox 22"/>
          <p:cNvSpPr txBox="1"/>
          <p:nvPr/>
        </p:nvSpPr>
        <p:spPr>
          <a:xfrm>
            <a:off x="2044086" y="5767529"/>
            <a:ext cx="2550208" cy="521625"/>
          </a:xfrm>
          <a:prstGeom prst="rect">
            <a:avLst/>
          </a:prstGeom>
        </p:spPr>
        <p:txBody>
          <a:bodyPr lIns="0" tIns="0" rIns="0" bIns="0" rtlCol="0" anchor="t">
            <a:spAutoFit/>
          </a:bodyPr>
          <a:lstStyle/>
          <a:p>
            <a:pPr algn="ctr">
              <a:lnSpc>
                <a:spcPts val="4200"/>
              </a:lnSpc>
            </a:pPr>
            <a:r>
              <a:rPr lang="en-US" sz="3000" spc="150">
                <a:solidFill>
                  <a:srgbClr val="FFFFFF"/>
                </a:solidFill>
                <a:latin typeface="Aileron Regular Bold"/>
              </a:rPr>
              <a:t>Housing</a:t>
            </a:r>
          </a:p>
        </p:txBody>
      </p:sp>
      <p:sp>
        <p:nvSpPr>
          <p:cNvPr id="23" name="TextBox 23"/>
          <p:cNvSpPr txBox="1"/>
          <p:nvPr/>
        </p:nvSpPr>
        <p:spPr>
          <a:xfrm>
            <a:off x="10468382" y="3618071"/>
            <a:ext cx="2550208" cy="1043250"/>
          </a:xfrm>
          <a:prstGeom prst="rect">
            <a:avLst/>
          </a:prstGeom>
        </p:spPr>
        <p:txBody>
          <a:bodyPr lIns="0" tIns="0" rIns="0" bIns="0" rtlCol="0" anchor="t">
            <a:spAutoFit/>
          </a:bodyPr>
          <a:lstStyle/>
          <a:p>
            <a:pPr algn="ctr">
              <a:lnSpc>
                <a:spcPts val="4199"/>
              </a:lnSpc>
            </a:pPr>
            <a:r>
              <a:rPr lang="en-US" sz="3000" spc="150">
                <a:solidFill>
                  <a:srgbClr val="FFFFFF"/>
                </a:solidFill>
                <a:latin typeface="Aileron Regular Bold"/>
              </a:rPr>
              <a:t>Healthcare</a:t>
            </a:r>
          </a:p>
          <a:p>
            <a:pPr algn="ctr">
              <a:lnSpc>
                <a:spcPts val="4200"/>
              </a:lnSpc>
            </a:pPr>
            <a:r>
              <a:rPr lang="en-US" sz="2999" spc="149">
                <a:solidFill>
                  <a:srgbClr val="FFFFFF"/>
                </a:solidFill>
                <a:latin typeface="Aileron Regular Bold"/>
              </a:rPr>
              <a:t>Services</a:t>
            </a:r>
          </a:p>
        </p:txBody>
      </p:sp>
      <p:sp>
        <p:nvSpPr>
          <p:cNvPr id="24" name="TextBox 24"/>
          <p:cNvSpPr txBox="1"/>
          <p:nvPr/>
        </p:nvSpPr>
        <p:spPr>
          <a:xfrm>
            <a:off x="13353417" y="3115496"/>
            <a:ext cx="2550208" cy="1052775"/>
          </a:xfrm>
          <a:prstGeom prst="rect">
            <a:avLst/>
          </a:prstGeom>
        </p:spPr>
        <p:txBody>
          <a:bodyPr lIns="0" tIns="0" rIns="0" bIns="0" rtlCol="0" anchor="t">
            <a:spAutoFit/>
          </a:bodyPr>
          <a:lstStyle/>
          <a:p>
            <a:pPr algn="ctr">
              <a:lnSpc>
                <a:spcPts val="4200"/>
              </a:lnSpc>
            </a:pPr>
            <a:r>
              <a:rPr lang="en-US" sz="3000" spc="150">
                <a:solidFill>
                  <a:srgbClr val="FFFFFF"/>
                </a:solidFill>
                <a:latin typeface="Aileron Regular Bold"/>
              </a:rPr>
              <a:t>Covid Recovery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9000"/>
          </a:blip>
          <a:srcRect t="7219" r="105"/>
          <a:stretch>
            <a:fillRect/>
          </a:stretch>
        </p:blipFill>
        <p:spPr>
          <a:xfrm>
            <a:off x="0" y="-1842204"/>
            <a:ext cx="18268660" cy="9544359"/>
          </a:xfrm>
          <a:prstGeom prst="rect">
            <a:avLst/>
          </a:prstGeom>
        </p:spPr>
      </p:pic>
      <p:pic>
        <p:nvPicPr>
          <p:cNvPr id="3" name="Picture 3"/>
          <p:cNvPicPr>
            <a:picLocks noChangeAspect="1"/>
          </p:cNvPicPr>
          <p:nvPr/>
        </p:nvPicPr>
        <p:blipFill>
          <a:blip r:embed="rId2"/>
          <a:srcRect l="60931" t="5568" r="2634" b="78067"/>
          <a:stretch>
            <a:fillRect/>
          </a:stretch>
        </p:blipFill>
        <p:spPr>
          <a:xfrm>
            <a:off x="13053101" y="8964499"/>
            <a:ext cx="5234899" cy="1322501"/>
          </a:xfrm>
          <a:prstGeom prst="rect">
            <a:avLst/>
          </a:prstGeom>
        </p:spPr>
      </p:pic>
      <p:sp>
        <p:nvSpPr>
          <p:cNvPr id="4" name="TextBox 4"/>
          <p:cNvSpPr txBox="1"/>
          <p:nvPr/>
        </p:nvSpPr>
        <p:spPr>
          <a:xfrm>
            <a:off x="448089" y="7606905"/>
            <a:ext cx="5804107" cy="2266950"/>
          </a:xfrm>
          <a:prstGeom prst="rect">
            <a:avLst/>
          </a:prstGeom>
        </p:spPr>
        <p:txBody>
          <a:bodyPr lIns="0" tIns="0" rIns="0" bIns="0" rtlCol="0" anchor="t">
            <a:spAutoFit/>
          </a:bodyPr>
          <a:lstStyle/>
          <a:p>
            <a:pPr>
              <a:lnSpc>
                <a:spcPts val="4500"/>
              </a:lnSpc>
            </a:pPr>
            <a:r>
              <a:rPr lang="en-US" sz="3000" spc="30">
                <a:solidFill>
                  <a:srgbClr val="292828"/>
                </a:solidFill>
                <a:latin typeface="Alice Bold"/>
              </a:rPr>
              <a:t>Ana Ika</a:t>
            </a:r>
          </a:p>
          <a:p>
            <a:pPr>
              <a:lnSpc>
                <a:spcPts val="4500"/>
              </a:lnSpc>
            </a:pPr>
            <a:r>
              <a:rPr lang="en-US" sz="3000" spc="30">
                <a:solidFill>
                  <a:srgbClr val="292828"/>
                </a:solidFill>
                <a:latin typeface="Alice"/>
              </a:rPr>
              <a:t>Social Policy Analyst</a:t>
            </a:r>
          </a:p>
          <a:p>
            <a:pPr>
              <a:lnSpc>
                <a:spcPts val="4500"/>
              </a:lnSpc>
            </a:pPr>
            <a:r>
              <a:rPr lang="en-US" sz="3000" spc="30">
                <a:solidFill>
                  <a:srgbClr val="292828"/>
                </a:solidFill>
                <a:latin typeface="Alice"/>
              </a:rPr>
              <a:t>ana.ika@salvationarmy.org.nz</a:t>
            </a:r>
          </a:p>
          <a:p>
            <a:pPr>
              <a:lnSpc>
                <a:spcPts val="4500"/>
              </a:lnSpc>
            </a:pPr>
            <a:r>
              <a:rPr lang="en-US" sz="3000" spc="30">
                <a:solidFill>
                  <a:srgbClr val="292828"/>
                </a:solidFill>
                <a:latin typeface="Alice"/>
              </a:rPr>
              <a:t>021 659 041</a:t>
            </a:r>
          </a:p>
        </p:txBody>
      </p:sp>
      <p:sp>
        <p:nvSpPr>
          <p:cNvPr id="5" name="TextBox 5"/>
          <p:cNvSpPr txBox="1"/>
          <p:nvPr/>
        </p:nvSpPr>
        <p:spPr>
          <a:xfrm>
            <a:off x="6380514" y="7606905"/>
            <a:ext cx="6841175" cy="2266950"/>
          </a:xfrm>
          <a:prstGeom prst="rect">
            <a:avLst/>
          </a:prstGeom>
        </p:spPr>
        <p:txBody>
          <a:bodyPr lIns="0" tIns="0" rIns="0" bIns="0" rtlCol="0" anchor="t">
            <a:spAutoFit/>
          </a:bodyPr>
          <a:lstStyle/>
          <a:p>
            <a:pPr>
              <a:lnSpc>
                <a:spcPts val="4500"/>
              </a:lnSpc>
            </a:pPr>
            <a:r>
              <a:rPr lang="en-US" sz="3000" spc="30">
                <a:solidFill>
                  <a:srgbClr val="292828"/>
                </a:solidFill>
                <a:latin typeface="Alice Bold"/>
              </a:rPr>
              <a:t>Ronji Tanielu</a:t>
            </a:r>
          </a:p>
          <a:p>
            <a:pPr>
              <a:lnSpc>
                <a:spcPts val="4500"/>
              </a:lnSpc>
            </a:pPr>
            <a:r>
              <a:rPr lang="en-US" sz="3000" spc="30">
                <a:solidFill>
                  <a:srgbClr val="292828"/>
                </a:solidFill>
                <a:latin typeface="Alice"/>
              </a:rPr>
              <a:t>Senior Social Policy Analyst</a:t>
            </a:r>
          </a:p>
          <a:p>
            <a:pPr>
              <a:lnSpc>
                <a:spcPts val="4500"/>
              </a:lnSpc>
            </a:pPr>
            <a:r>
              <a:rPr lang="en-US" sz="3000" spc="30">
                <a:solidFill>
                  <a:srgbClr val="292828"/>
                </a:solidFill>
                <a:latin typeface="Alice"/>
              </a:rPr>
              <a:t>ronji.tanielu@salvationarmy.org.nz</a:t>
            </a:r>
          </a:p>
          <a:p>
            <a:pPr>
              <a:lnSpc>
                <a:spcPts val="4500"/>
              </a:lnSpc>
            </a:pPr>
            <a:r>
              <a:rPr lang="en-US" sz="3000" spc="30">
                <a:solidFill>
                  <a:srgbClr val="292828"/>
                </a:solidFill>
                <a:latin typeface="Alice"/>
              </a:rPr>
              <a:t>021 536 892</a:t>
            </a:r>
          </a:p>
        </p:txBody>
      </p:sp>
      <p:sp>
        <p:nvSpPr>
          <p:cNvPr id="6" name="TextBox 6"/>
          <p:cNvSpPr txBox="1"/>
          <p:nvPr/>
        </p:nvSpPr>
        <p:spPr>
          <a:xfrm>
            <a:off x="4298089" y="207206"/>
            <a:ext cx="8579338" cy="5531264"/>
          </a:xfrm>
          <a:prstGeom prst="rect">
            <a:avLst/>
          </a:prstGeom>
        </p:spPr>
        <p:txBody>
          <a:bodyPr lIns="0" tIns="0" rIns="0" bIns="0" rtlCol="0" anchor="t">
            <a:spAutoFit/>
          </a:bodyPr>
          <a:lstStyle/>
          <a:p>
            <a:pPr algn="ctr">
              <a:lnSpc>
                <a:spcPts val="21643"/>
              </a:lnSpc>
            </a:pPr>
            <a:r>
              <a:rPr lang="en-US" sz="18820" spc="-282">
                <a:solidFill>
                  <a:srgbClr val="292828"/>
                </a:solidFill>
                <a:latin typeface="Playfair Display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B2BB"/>
        </a:solidFill>
        <a:effectLst/>
      </p:bgPr>
    </p:bg>
    <p:spTree>
      <p:nvGrpSpPr>
        <p:cNvPr id="1" name=""/>
        <p:cNvGrpSpPr/>
        <p:nvPr/>
      </p:nvGrpSpPr>
      <p:grpSpPr>
        <a:xfrm>
          <a:off x="0" y="0"/>
          <a:ext cx="0" cy="0"/>
          <a:chOff x="0" y="0"/>
          <a:chExt cx="0" cy="0"/>
        </a:xfrm>
      </p:grpSpPr>
      <p:sp>
        <p:nvSpPr>
          <p:cNvPr id="2" name="AutoShape 2"/>
          <p:cNvSpPr/>
          <p:nvPr/>
        </p:nvSpPr>
        <p:spPr>
          <a:xfrm>
            <a:off x="437980" y="-526379"/>
            <a:ext cx="17412040" cy="10375398"/>
          </a:xfrm>
          <a:prstGeom prst="rect">
            <a:avLst/>
          </a:prstGeom>
          <a:solidFill>
            <a:srgbClr val="FFFFFF"/>
          </a:solidFill>
        </p:spPr>
      </p:sp>
      <p:sp>
        <p:nvSpPr>
          <p:cNvPr id="4" name="TextBox 4"/>
          <p:cNvSpPr txBox="1"/>
          <p:nvPr/>
        </p:nvSpPr>
        <p:spPr>
          <a:xfrm rot="-5400000">
            <a:off x="-2934950" y="4816476"/>
            <a:ext cx="8486100" cy="654050"/>
          </a:xfrm>
          <a:prstGeom prst="rect">
            <a:avLst/>
          </a:prstGeom>
        </p:spPr>
        <p:txBody>
          <a:bodyPr lIns="0" tIns="0" rIns="0" bIns="0" rtlCol="0" anchor="t">
            <a:spAutoFit/>
          </a:bodyPr>
          <a:lstStyle/>
          <a:p>
            <a:pPr algn="ctr">
              <a:lnSpc>
                <a:spcPts val="5200"/>
              </a:lnSpc>
            </a:pPr>
            <a:r>
              <a:rPr lang="en-US" sz="4000" spc="200">
                <a:solidFill>
                  <a:srgbClr val="EAB2BB"/>
                </a:solidFill>
                <a:latin typeface="League Spartan"/>
              </a:rPr>
              <a:t>STATE OF OUR COMMUNITIES </a:t>
            </a:r>
          </a:p>
        </p:txBody>
      </p:sp>
      <p:sp>
        <p:nvSpPr>
          <p:cNvPr id="5" name="TextBox 5"/>
          <p:cNvSpPr txBox="1"/>
          <p:nvPr/>
        </p:nvSpPr>
        <p:spPr>
          <a:xfrm>
            <a:off x="1619885" y="892829"/>
            <a:ext cx="15624175" cy="7452297"/>
          </a:xfrm>
          <a:prstGeom prst="rect">
            <a:avLst/>
          </a:prstGeom>
        </p:spPr>
        <p:txBody>
          <a:bodyPr lIns="0" tIns="0" rIns="0" bIns="0" rtlCol="0" anchor="t">
            <a:spAutoFit/>
          </a:bodyPr>
          <a:lstStyle/>
          <a:p>
            <a:pPr marL="647700" lvl="1" indent="-323850" algn="just">
              <a:lnSpc>
                <a:spcPts val="4500"/>
              </a:lnSpc>
              <a:buFont typeface="Arial"/>
              <a:buChar char="•"/>
            </a:pPr>
            <a:r>
              <a:rPr lang="en-US" sz="3000" spc="30" dirty="0">
                <a:solidFill>
                  <a:srgbClr val="191919"/>
                </a:solidFill>
                <a:latin typeface="Alice"/>
              </a:rPr>
              <a:t>The State of our Communities (SOOC) 2020 is a snapshot view of Rotorua, Johnsonville and Queenstown.  </a:t>
            </a:r>
          </a:p>
          <a:p>
            <a:pPr marL="647700" lvl="1" indent="-323850" algn="just">
              <a:lnSpc>
                <a:spcPts val="4500"/>
              </a:lnSpc>
              <a:buFont typeface="Arial"/>
              <a:buChar char="•"/>
            </a:pPr>
            <a:r>
              <a:rPr lang="en-US" sz="3000" spc="30" dirty="0">
                <a:solidFill>
                  <a:srgbClr val="191919"/>
                </a:solidFill>
                <a:latin typeface="Alice"/>
              </a:rPr>
              <a:t>The aim of SOOC 2020 is capture the voices of the community. The questions in the survey included;</a:t>
            </a:r>
          </a:p>
          <a:p>
            <a:pPr marL="1562100" lvl="3" indent="-323850" algn="just">
              <a:lnSpc>
                <a:spcPts val="4500"/>
              </a:lnSpc>
              <a:buFont typeface="Arial"/>
              <a:buChar char="•"/>
            </a:pPr>
            <a:r>
              <a:rPr lang="en-US" sz="3000" spc="30" dirty="0">
                <a:solidFill>
                  <a:srgbClr val="191919"/>
                </a:solidFill>
                <a:latin typeface="Alice"/>
              </a:rPr>
              <a:t>What do you like about your community</a:t>
            </a:r>
          </a:p>
          <a:p>
            <a:pPr marL="1562100" lvl="3" indent="-323850" algn="just">
              <a:lnSpc>
                <a:spcPts val="4500"/>
              </a:lnSpc>
              <a:buFont typeface="Arial"/>
              <a:buChar char="•"/>
            </a:pPr>
            <a:r>
              <a:rPr lang="en-US" sz="3000" spc="30" dirty="0">
                <a:solidFill>
                  <a:srgbClr val="191919"/>
                </a:solidFill>
                <a:latin typeface="Alice"/>
              </a:rPr>
              <a:t>What are your concerns or fears about your community?</a:t>
            </a:r>
          </a:p>
          <a:p>
            <a:pPr marL="1562100" lvl="3" indent="-323850" algn="just">
              <a:lnSpc>
                <a:spcPts val="4500"/>
              </a:lnSpc>
              <a:buFont typeface="Arial"/>
              <a:buChar char="•"/>
            </a:pPr>
            <a:r>
              <a:rPr lang="en-US" sz="3000" spc="30" dirty="0">
                <a:solidFill>
                  <a:srgbClr val="191919"/>
                </a:solidFill>
                <a:latin typeface="Alice"/>
              </a:rPr>
              <a:t>How were you impacted by COVID-19?</a:t>
            </a:r>
          </a:p>
          <a:p>
            <a:pPr marL="1562100" lvl="3" indent="-323850" algn="just">
              <a:lnSpc>
                <a:spcPts val="4500"/>
              </a:lnSpc>
              <a:buFont typeface="Arial"/>
              <a:buChar char="•"/>
            </a:pPr>
            <a:r>
              <a:rPr lang="en-US" sz="3000" spc="30" dirty="0">
                <a:solidFill>
                  <a:srgbClr val="191919"/>
                </a:solidFill>
                <a:latin typeface="Alice"/>
              </a:rPr>
              <a:t>What are the key social issues for you with Election 2020 coming up?</a:t>
            </a:r>
          </a:p>
          <a:p>
            <a:pPr marL="1562100" lvl="3" indent="-323850" algn="just">
              <a:lnSpc>
                <a:spcPts val="4500"/>
              </a:lnSpc>
              <a:buFont typeface="Arial"/>
              <a:buChar char="•"/>
            </a:pPr>
            <a:r>
              <a:rPr lang="en-US" sz="3000" spc="30" dirty="0">
                <a:solidFill>
                  <a:srgbClr val="191919"/>
                </a:solidFill>
                <a:latin typeface="Alice"/>
              </a:rPr>
              <a:t>What changes would you like to see in your community in 5 years?</a:t>
            </a:r>
          </a:p>
          <a:p>
            <a:pPr marL="647700" lvl="1" indent="-323850" algn="just">
              <a:lnSpc>
                <a:spcPts val="4500"/>
              </a:lnSpc>
              <a:buFont typeface="Arial"/>
              <a:buChar char="•"/>
            </a:pPr>
            <a:r>
              <a:rPr lang="en-US" sz="3000" spc="30" dirty="0">
                <a:solidFill>
                  <a:srgbClr val="000000"/>
                </a:solidFill>
                <a:latin typeface="Alice"/>
              </a:rPr>
              <a:t>Key informants are also interviewed from the community to offer a different perspective on the community. SOOC 2020 key informants included teachers, local iwi, local council, social service providers, business representatives and a police officer.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23925"/>
            <a:ext cx="16230600" cy="1617345"/>
          </a:xfrm>
          <a:prstGeom prst="rect">
            <a:avLst/>
          </a:prstGeom>
        </p:spPr>
        <p:txBody>
          <a:bodyPr lIns="0" tIns="0" rIns="0" bIns="0" rtlCol="0" anchor="t">
            <a:spAutoFit/>
          </a:bodyPr>
          <a:lstStyle/>
          <a:p>
            <a:pPr algn="just">
              <a:lnSpc>
                <a:spcPts val="4200"/>
              </a:lnSpc>
            </a:pPr>
            <a:r>
              <a:rPr lang="en-US" sz="2800" spc="28">
                <a:solidFill>
                  <a:srgbClr val="292828"/>
                </a:solidFill>
                <a:latin typeface="Gidole"/>
              </a:rPr>
              <a:t>The Salvation Army released our own Covid-19 Social Impact Dashboards to measure, monitor and assess the social impact of this pandemic in our communities.</a:t>
            </a:r>
          </a:p>
          <a:p>
            <a:pPr algn="just">
              <a:lnSpc>
                <a:spcPts val="4500"/>
              </a:lnSpc>
            </a:pPr>
            <a:endParaRPr lang="en-US" sz="2800" spc="28">
              <a:solidFill>
                <a:srgbClr val="292828"/>
              </a:solidFill>
              <a:latin typeface="Gidole"/>
            </a:endParaRPr>
          </a:p>
        </p:txBody>
      </p:sp>
      <p:grpSp>
        <p:nvGrpSpPr>
          <p:cNvPr id="3" name="Group 3"/>
          <p:cNvGrpSpPr/>
          <p:nvPr/>
        </p:nvGrpSpPr>
        <p:grpSpPr>
          <a:xfrm>
            <a:off x="1028700" y="2146693"/>
            <a:ext cx="16171828" cy="2827174"/>
            <a:chOff x="0" y="0"/>
            <a:chExt cx="21562438" cy="3769566"/>
          </a:xfrm>
        </p:grpSpPr>
        <p:sp>
          <p:nvSpPr>
            <p:cNvPr id="4" name="AutoShape 4"/>
            <p:cNvSpPr/>
            <p:nvPr/>
          </p:nvSpPr>
          <p:spPr>
            <a:xfrm>
              <a:off x="0" y="31359"/>
              <a:ext cx="3979333" cy="3323783"/>
            </a:xfrm>
            <a:prstGeom prst="rect">
              <a:avLst/>
            </a:prstGeom>
            <a:solidFill>
              <a:srgbClr val="79308A"/>
            </a:solidFill>
          </p:spPr>
        </p:sp>
        <p:grpSp>
          <p:nvGrpSpPr>
            <p:cNvPr id="5" name="Group 5"/>
            <p:cNvGrpSpPr/>
            <p:nvPr/>
          </p:nvGrpSpPr>
          <p:grpSpPr>
            <a:xfrm rot="-2700000">
              <a:off x="1678448" y="3019068"/>
              <a:ext cx="622437" cy="621441"/>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9308A"/>
              </a:solidFill>
            </p:spPr>
          </p:sp>
        </p:grpSp>
        <p:sp>
          <p:nvSpPr>
            <p:cNvPr id="7" name="AutoShape 7"/>
            <p:cNvSpPr/>
            <p:nvPr/>
          </p:nvSpPr>
          <p:spPr>
            <a:xfrm>
              <a:off x="4348872" y="0"/>
              <a:ext cx="3979333" cy="3323783"/>
            </a:xfrm>
            <a:prstGeom prst="rect">
              <a:avLst/>
            </a:prstGeom>
            <a:solidFill>
              <a:srgbClr val="79308A"/>
            </a:solidFill>
          </p:spPr>
        </p:sp>
        <p:grpSp>
          <p:nvGrpSpPr>
            <p:cNvPr id="8" name="Group 8"/>
            <p:cNvGrpSpPr/>
            <p:nvPr/>
          </p:nvGrpSpPr>
          <p:grpSpPr>
            <a:xfrm rot="-2700000">
              <a:off x="6012766" y="3013062"/>
              <a:ext cx="622437" cy="621441"/>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9308A"/>
              </a:solidFill>
            </p:spPr>
          </p:sp>
        </p:grpSp>
        <p:sp>
          <p:nvSpPr>
            <p:cNvPr id="10" name="AutoShape 10"/>
            <p:cNvSpPr/>
            <p:nvPr/>
          </p:nvSpPr>
          <p:spPr>
            <a:xfrm>
              <a:off x="8785406" y="0"/>
              <a:ext cx="3979333" cy="3323783"/>
            </a:xfrm>
            <a:prstGeom prst="rect">
              <a:avLst/>
            </a:prstGeom>
            <a:solidFill>
              <a:srgbClr val="79308A"/>
            </a:solidFill>
          </p:spPr>
        </p:sp>
        <p:grpSp>
          <p:nvGrpSpPr>
            <p:cNvPr id="11" name="Group 11"/>
            <p:cNvGrpSpPr/>
            <p:nvPr/>
          </p:nvGrpSpPr>
          <p:grpSpPr>
            <a:xfrm rot="-2700000">
              <a:off x="10463854" y="3013062"/>
              <a:ext cx="622437" cy="621441"/>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9308A"/>
              </a:solidFill>
            </p:spPr>
          </p:sp>
        </p:grpSp>
        <p:sp>
          <p:nvSpPr>
            <p:cNvPr id="13" name="AutoShape 13"/>
            <p:cNvSpPr/>
            <p:nvPr/>
          </p:nvSpPr>
          <p:spPr>
            <a:xfrm>
              <a:off x="13154206" y="0"/>
              <a:ext cx="3979333" cy="3323783"/>
            </a:xfrm>
            <a:prstGeom prst="rect">
              <a:avLst/>
            </a:prstGeom>
            <a:solidFill>
              <a:srgbClr val="79308A"/>
            </a:solidFill>
          </p:spPr>
        </p:sp>
        <p:grpSp>
          <p:nvGrpSpPr>
            <p:cNvPr id="14" name="Group 14"/>
            <p:cNvGrpSpPr/>
            <p:nvPr/>
          </p:nvGrpSpPr>
          <p:grpSpPr>
            <a:xfrm rot="-2700000">
              <a:off x="14586572" y="3013062"/>
              <a:ext cx="622437" cy="621441"/>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9308A"/>
              </a:solidFill>
            </p:spPr>
          </p:sp>
        </p:grpSp>
        <p:sp>
          <p:nvSpPr>
            <p:cNvPr id="16" name="AutoShape 16"/>
            <p:cNvSpPr/>
            <p:nvPr/>
          </p:nvSpPr>
          <p:spPr>
            <a:xfrm>
              <a:off x="17583104" y="31359"/>
              <a:ext cx="3979333" cy="3323783"/>
            </a:xfrm>
            <a:prstGeom prst="rect">
              <a:avLst/>
            </a:prstGeom>
            <a:solidFill>
              <a:srgbClr val="79308A"/>
            </a:solidFill>
          </p:spPr>
        </p:sp>
        <p:grpSp>
          <p:nvGrpSpPr>
            <p:cNvPr id="17" name="Group 17"/>
            <p:cNvGrpSpPr/>
            <p:nvPr/>
          </p:nvGrpSpPr>
          <p:grpSpPr>
            <a:xfrm rot="-2700000">
              <a:off x="19261553" y="2986282"/>
              <a:ext cx="622437" cy="621441"/>
              <a:chOff x="0" y="0"/>
              <a:chExt cx="6350000" cy="6339840"/>
            </a:xfrm>
          </p:grpSpPr>
          <p:sp>
            <p:nvSpPr>
              <p:cNvPr id="18" name="Freeform 1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9308A"/>
              </a:solidFill>
            </p:spPr>
          </p:sp>
        </p:grpSp>
        <p:pic>
          <p:nvPicPr>
            <p:cNvPr id="19" name="Picture 19"/>
            <p:cNvPicPr>
              <a:picLocks noChangeAspect="1"/>
            </p:cNvPicPr>
            <p:nvPr/>
          </p:nvPicPr>
          <p:blipFill>
            <a:blip r:embed="rId2"/>
            <a:srcRect/>
            <a:stretch>
              <a:fillRect/>
            </a:stretch>
          </p:blipFill>
          <p:spPr>
            <a:xfrm>
              <a:off x="4915717" y="298059"/>
              <a:ext cx="2845643" cy="2845643"/>
            </a:xfrm>
            <a:prstGeom prst="rect">
              <a:avLst/>
            </a:prstGeom>
          </p:spPr>
        </p:pic>
        <p:pic>
          <p:nvPicPr>
            <p:cNvPr id="20" name="Picture 20"/>
            <p:cNvPicPr>
              <a:picLocks noChangeAspect="1"/>
            </p:cNvPicPr>
            <p:nvPr/>
          </p:nvPicPr>
          <p:blipFill>
            <a:blip r:embed="rId3"/>
            <a:srcRect/>
            <a:stretch>
              <a:fillRect/>
            </a:stretch>
          </p:blipFill>
          <p:spPr>
            <a:xfrm>
              <a:off x="9660970" y="0"/>
              <a:ext cx="2228204" cy="3026423"/>
            </a:xfrm>
            <a:prstGeom prst="rect">
              <a:avLst/>
            </a:prstGeom>
          </p:spPr>
        </p:pic>
        <p:pic>
          <p:nvPicPr>
            <p:cNvPr id="21" name="Picture 21"/>
            <p:cNvPicPr>
              <a:picLocks noChangeAspect="1"/>
            </p:cNvPicPr>
            <p:nvPr/>
          </p:nvPicPr>
          <p:blipFill>
            <a:blip r:embed="rId4"/>
            <a:srcRect/>
            <a:stretch>
              <a:fillRect/>
            </a:stretch>
          </p:blipFill>
          <p:spPr>
            <a:xfrm>
              <a:off x="13461740" y="121790"/>
              <a:ext cx="2926192" cy="3080202"/>
            </a:xfrm>
            <a:prstGeom prst="rect">
              <a:avLst/>
            </a:prstGeom>
          </p:spPr>
        </p:pic>
        <p:pic>
          <p:nvPicPr>
            <p:cNvPr id="22" name="Picture 22"/>
            <p:cNvPicPr>
              <a:picLocks noChangeAspect="1"/>
            </p:cNvPicPr>
            <p:nvPr/>
          </p:nvPicPr>
          <p:blipFill>
            <a:blip r:embed="rId5"/>
            <a:srcRect/>
            <a:stretch>
              <a:fillRect/>
            </a:stretch>
          </p:blipFill>
          <p:spPr>
            <a:xfrm>
              <a:off x="18032670" y="180779"/>
              <a:ext cx="3080202" cy="3080202"/>
            </a:xfrm>
            <a:prstGeom prst="rect">
              <a:avLst/>
            </a:prstGeom>
          </p:spPr>
        </p:pic>
        <p:pic>
          <p:nvPicPr>
            <p:cNvPr id="23" name="Picture 23"/>
            <p:cNvPicPr>
              <a:picLocks noChangeAspect="1"/>
            </p:cNvPicPr>
            <p:nvPr/>
          </p:nvPicPr>
          <p:blipFill>
            <a:blip r:embed="rId6"/>
            <a:srcRect/>
            <a:stretch>
              <a:fillRect/>
            </a:stretch>
          </p:blipFill>
          <p:spPr>
            <a:xfrm>
              <a:off x="447444" y="180430"/>
              <a:ext cx="3066414" cy="2962923"/>
            </a:xfrm>
            <a:prstGeom prst="rect">
              <a:avLst/>
            </a:prstGeom>
          </p:spPr>
        </p:pic>
      </p:grpSp>
      <p:sp>
        <p:nvSpPr>
          <p:cNvPr id="24" name="TextBox 24"/>
          <p:cNvSpPr txBox="1"/>
          <p:nvPr/>
        </p:nvSpPr>
        <p:spPr>
          <a:xfrm>
            <a:off x="1073949" y="5004677"/>
            <a:ext cx="2970977" cy="561975"/>
          </a:xfrm>
          <a:prstGeom prst="rect">
            <a:avLst/>
          </a:prstGeom>
        </p:spPr>
        <p:txBody>
          <a:bodyPr lIns="0" tIns="0" rIns="0" bIns="0" rtlCol="0" anchor="t">
            <a:spAutoFit/>
          </a:bodyPr>
          <a:lstStyle/>
          <a:p>
            <a:pPr algn="ctr">
              <a:lnSpc>
                <a:spcPts val="4500"/>
              </a:lnSpc>
            </a:pPr>
            <a:r>
              <a:rPr lang="en-US" sz="3000" spc="30">
                <a:solidFill>
                  <a:srgbClr val="1C2529"/>
                </a:solidFill>
                <a:latin typeface="Gidole"/>
              </a:rPr>
              <a:t>Food Security</a:t>
            </a:r>
          </a:p>
        </p:txBody>
      </p:sp>
      <p:sp>
        <p:nvSpPr>
          <p:cNvPr id="25" name="TextBox 25"/>
          <p:cNvSpPr txBox="1"/>
          <p:nvPr/>
        </p:nvSpPr>
        <p:spPr>
          <a:xfrm>
            <a:off x="4349126" y="5004677"/>
            <a:ext cx="2970977" cy="561975"/>
          </a:xfrm>
          <a:prstGeom prst="rect">
            <a:avLst/>
          </a:prstGeom>
        </p:spPr>
        <p:txBody>
          <a:bodyPr lIns="0" tIns="0" rIns="0" bIns="0" rtlCol="0" anchor="t">
            <a:spAutoFit/>
          </a:bodyPr>
          <a:lstStyle/>
          <a:p>
            <a:pPr algn="ctr">
              <a:lnSpc>
                <a:spcPts val="4500"/>
              </a:lnSpc>
            </a:pPr>
            <a:r>
              <a:rPr lang="en-US" sz="3000" spc="30">
                <a:solidFill>
                  <a:srgbClr val="1C2529"/>
                </a:solidFill>
                <a:latin typeface="Gidole"/>
              </a:rPr>
              <a:t>Financial Hardship</a:t>
            </a:r>
          </a:p>
        </p:txBody>
      </p:sp>
      <p:sp>
        <p:nvSpPr>
          <p:cNvPr id="26" name="TextBox 26"/>
          <p:cNvSpPr txBox="1"/>
          <p:nvPr/>
        </p:nvSpPr>
        <p:spPr>
          <a:xfrm>
            <a:off x="7676526" y="5004677"/>
            <a:ext cx="2970977" cy="561975"/>
          </a:xfrm>
          <a:prstGeom prst="rect">
            <a:avLst/>
          </a:prstGeom>
        </p:spPr>
        <p:txBody>
          <a:bodyPr lIns="0" tIns="0" rIns="0" bIns="0" rtlCol="0" anchor="t">
            <a:spAutoFit/>
          </a:bodyPr>
          <a:lstStyle/>
          <a:p>
            <a:pPr algn="ctr">
              <a:lnSpc>
                <a:spcPts val="4500"/>
              </a:lnSpc>
            </a:pPr>
            <a:r>
              <a:rPr lang="en-US" sz="3000" spc="30">
                <a:solidFill>
                  <a:srgbClr val="1C2529"/>
                </a:solidFill>
                <a:latin typeface="Gidole"/>
              </a:rPr>
              <a:t>Addictions</a:t>
            </a:r>
          </a:p>
        </p:txBody>
      </p:sp>
      <p:sp>
        <p:nvSpPr>
          <p:cNvPr id="27" name="TextBox 27"/>
          <p:cNvSpPr txBox="1"/>
          <p:nvPr/>
        </p:nvSpPr>
        <p:spPr>
          <a:xfrm>
            <a:off x="10946364" y="5004677"/>
            <a:ext cx="2970977" cy="561975"/>
          </a:xfrm>
          <a:prstGeom prst="rect">
            <a:avLst/>
          </a:prstGeom>
        </p:spPr>
        <p:txBody>
          <a:bodyPr lIns="0" tIns="0" rIns="0" bIns="0" rtlCol="0" anchor="t">
            <a:spAutoFit/>
          </a:bodyPr>
          <a:lstStyle/>
          <a:p>
            <a:pPr algn="ctr">
              <a:lnSpc>
                <a:spcPts val="4500"/>
              </a:lnSpc>
            </a:pPr>
            <a:r>
              <a:rPr lang="en-US" sz="3000" spc="30">
                <a:solidFill>
                  <a:srgbClr val="1C2529"/>
                </a:solidFill>
                <a:latin typeface="Gidole"/>
              </a:rPr>
              <a:t>Housing</a:t>
            </a:r>
          </a:p>
        </p:txBody>
      </p:sp>
      <p:sp>
        <p:nvSpPr>
          <p:cNvPr id="28" name="TextBox 28"/>
          <p:cNvSpPr txBox="1"/>
          <p:nvPr/>
        </p:nvSpPr>
        <p:spPr>
          <a:xfrm>
            <a:off x="14274800" y="4869093"/>
            <a:ext cx="2970977" cy="1133475"/>
          </a:xfrm>
          <a:prstGeom prst="rect">
            <a:avLst/>
          </a:prstGeom>
        </p:spPr>
        <p:txBody>
          <a:bodyPr lIns="0" tIns="0" rIns="0" bIns="0" rtlCol="0" anchor="t">
            <a:spAutoFit/>
          </a:bodyPr>
          <a:lstStyle/>
          <a:p>
            <a:pPr algn="ctr">
              <a:lnSpc>
                <a:spcPts val="4500"/>
              </a:lnSpc>
            </a:pPr>
            <a:r>
              <a:rPr lang="en-US" sz="3000" spc="30">
                <a:solidFill>
                  <a:srgbClr val="1C2529"/>
                </a:solidFill>
                <a:latin typeface="Gidole"/>
              </a:rPr>
              <a:t>Employment &amp; Income</a:t>
            </a:r>
          </a:p>
        </p:txBody>
      </p:sp>
      <p:sp>
        <p:nvSpPr>
          <p:cNvPr id="29" name="TextBox 29"/>
          <p:cNvSpPr txBox="1"/>
          <p:nvPr/>
        </p:nvSpPr>
        <p:spPr>
          <a:xfrm>
            <a:off x="1073949" y="5711716"/>
            <a:ext cx="2984500" cy="2661049"/>
          </a:xfrm>
          <a:prstGeom prst="rect">
            <a:avLst/>
          </a:prstGeom>
        </p:spPr>
        <p:txBody>
          <a:bodyPr lIns="0" tIns="0" rIns="0" bIns="0" rtlCol="0" anchor="t">
            <a:spAutoFit/>
          </a:bodyPr>
          <a:lstStyle/>
          <a:p>
            <a:pPr algn="just">
              <a:lnSpc>
                <a:spcPts val="3000"/>
              </a:lnSpc>
            </a:pPr>
            <a:r>
              <a:rPr lang="en-US" sz="2200" spc="20" dirty="0">
                <a:solidFill>
                  <a:srgbClr val="292828"/>
                </a:solidFill>
                <a:latin typeface="Gidole"/>
              </a:rPr>
              <a:t>The massive surge and then </a:t>
            </a:r>
            <a:r>
              <a:rPr lang="en-US" sz="2200" spc="12" dirty="0">
                <a:solidFill>
                  <a:srgbClr val="292828"/>
                </a:solidFill>
                <a:latin typeface="Arimo"/>
              </a:rPr>
              <a:t>spike in our food parcel provision in early to mid-April shows clearly the immediate hardship families continue to face.</a:t>
            </a:r>
          </a:p>
        </p:txBody>
      </p:sp>
      <p:sp>
        <p:nvSpPr>
          <p:cNvPr id="30" name="TextBox 30"/>
          <p:cNvSpPr txBox="1"/>
          <p:nvPr/>
        </p:nvSpPr>
        <p:spPr>
          <a:xfrm>
            <a:off x="4349126" y="5711716"/>
            <a:ext cx="3028539" cy="3045770"/>
          </a:xfrm>
          <a:prstGeom prst="rect">
            <a:avLst/>
          </a:prstGeom>
        </p:spPr>
        <p:txBody>
          <a:bodyPr wrap="square" lIns="0" tIns="0" rIns="0" bIns="0" rtlCol="0" anchor="t">
            <a:spAutoFit/>
          </a:bodyPr>
          <a:lstStyle/>
          <a:p>
            <a:pPr algn="just">
              <a:lnSpc>
                <a:spcPts val="3000"/>
              </a:lnSpc>
            </a:pPr>
            <a:r>
              <a:rPr lang="en-US" sz="2200" spc="20" dirty="0">
                <a:solidFill>
                  <a:srgbClr val="292828"/>
                </a:solidFill>
                <a:latin typeface="Gidole"/>
              </a:rPr>
              <a:t>The financial hardship </a:t>
            </a:r>
            <a:r>
              <a:rPr lang="en-US" sz="2200" spc="12" dirty="0">
                <a:solidFill>
                  <a:srgbClr val="292828"/>
                </a:solidFill>
                <a:latin typeface="Arimo"/>
              </a:rPr>
              <a:t>indicators we monitored  increased steadily and then spiking in March and April, and then settling over the more recent months.</a:t>
            </a:r>
          </a:p>
          <a:p>
            <a:pPr>
              <a:lnSpc>
                <a:spcPts val="3000"/>
              </a:lnSpc>
            </a:pPr>
            <a:endParaRPr lang="en-US" sz="2200" spc="12" dirty="0">
              <a:solidFill>
                <a:srgbClr val="292828"/>
              </a:solidFill>
              <a:latin typeface="Arimo"/>
            </a:endParaRPr>
          </a:p>
        </p:txBody>
      </p:sp>
      <p:pic>
        <p:nvPicPr>
          <p:cNvPr id="31" name="Picture 31"/>
          <p:cNvPicPr>
            <a:picLocks noChangeAspect="1"/>
          </p:cNvPicPr>
          <p:nvPr/>
        </p:nvPicPr>
        <p:blipFill>
          <a:blip r:embed="rId7"/>
          <a:srcRect t="86903"/>
          <a:stretch>
            <a:fillRect/>
          </a:stretch>
        </p:blipFill>
        <p:spPr>
          <a:xfrm>
            <a:off x="0" y="8504337"/>
            <a:ext cx="18288000" cy="1796325"/>
          </a:xfrm>
          <a:prstGeom prst="rect">
            <a:avLst/>
          </a:prstGeom>
        </p:spPr>
      </p:pic>
      <p:sp>
        <p:nvSpPr>
          <p:cNvPr id="32" name="TextBox 32"/>
          <p:cNvSpPr txBox="1"/>
          <p:nvPr/>
        </p:nvSpPr>
        <p:spPr>
          <a:xfrm>
            <a:off x="7676526" y="5545368"/>
            <a:ext cx="2970977" cy="3048000"/>
          </a:xfrm>
          <a:prstGeom prst="rect">
            <a:avLst/>
          </a:prstGeom>
        </p:spPr>
        <p:txBody>
          <a:bodyPr lIns="0" tIns="0" rIns="0" bIns="0" rtlCol="0" anchor="t">
            <a:spAutoFit/>
          </a:bodyPr>
          <a:lstStyle/>
          <a:p>
            <a:pPr algn="just">
              <a:lnSpc>
                <a:spcPts val="3000"/>
              </a:lnSpc>
            </a:pPr>
            <a:r>
              <a:rPr lang="en-US" sz="2000" spc="20">
                <a:solidFill>
                  <a:srgbClr val="292828"/>
                </a:solidFill>
                <a:latin typeface="Gidole"/>
              </a:rPr>
              <a:t>Lockdown made it harder for people to access both the addictive substances and habits they used. Following lockdown increases in the numbers of existing and new clients coming to our services.</a:t>
            </a:r>
          </a:p>
        </p:txBody>
      </p:sp>
      <p:sp>
        <p:nvSpPr>
          <p:cNvPr id="33" name="TextBox 33"/>
          <p:cNvSpPr txBox="1"/>
          <p:nvPr/>
        </p:nvSpPr>
        <p:spPr>
          <a:xfrm>
            <a:off x="11084874" y="5711716"/>
            <a:ext cx="2839229" cy="2286000"/>
          </a:xfrm>
          <a:prstGeom prst="rect">
            <a:avLst/>
          </a:prstGeom>
        </p:spPr>
        <p:txBody>
          <a:bodyPr lIns="0" tIns="0" rIns="0" bIns="0" rtlCol="0" anchor="t">
            <a:spAutoFit/>
          </a:bodyPr>
          <a:lstStyle/>
          <a:p>
            <a:pPr algn="just">
              <a:lnSpc>
                <a:spcPts val="3000"/>
              </a:lnSpc>
            </a:pPr>
            <a:r>
              <a:rPr lang="en-US" sz="2000" spc="20">
                <a:solidFill>
                  <a:srgbClr val="292828"/>
                </a:solidFill>
                <a:latin typeface="Gidole"/>
              </a:rPr>
              <a:t>The social housing register as of June 2020 had 18,520 families waiting. This is a 67% increase from June 2019 which had 11,067 families.</a:t>
            </a:r>
          </a:p>
        </p:txBody>
      </p:sp>
      <p:sp>
        <p:nvSpPr>
          <p:cNvPr id="34" name="TextBox 34"/>
          <p:cNvSpPr txBox="1"/>
          <p:nvPr/>
        </p:nvSpPr>
        <p:spPr>
          <a:xfrm>
            <a:off x="14274800" y="5926368"/>
            <a:ext cx="2984500" cy="1905000"/>
          </a:xfrm>
          <a:prstGeom prst="rect">
            <a:avLst/>
          </a:prstGeom>
        </p:spPr>
        <p:txBody>
          <a:bodyPr lIns="0" tIns="0" rIns="0" bIns="0" rtlCol="0" anchor="t">
            <a:spAutoFit/>
          </a:bodyPr>
          <a:lstStyle/>
          <a:p>
            <a:pPr algn="just">
              <a:lnSpc>
                <a:spcPts val="3000"/>
              </a:lnSpc>
            </a:pPr>
            <a:r>
              <a:rPr lang="en-US" sz="2000" spc="20">
                <a:solidFill>
                  <a:srgbClr val="292828"/>
                </a:solidFill>
                <a:latin typeface="Gidole"/>
              </a:rPr>
              <a:t>The numbers of those receiving the Main Benefits have generally increased over the last year, and especially since the beginning of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2C77"/>
        </a:solidFill>
        <a:effectLst/>
      </p:bgPr>
    </p:bg>
    <p:spTree>
      <p:nvGrpSpPr>
        <p:cNvPr id="1" name=""/>
        <p:cNvGrpSpPr/>
        <p:nvPr/>
      </p:nvGrpSpPr>
      <p:grpSpPr>
        <a:xfrm>
          <a:off x="0" y="0"/>
          <a:ext cx="0" cy="0"/>
          <a:chOff x="0" y="0"/>
          <a:chExt cx="0" cy="0"/>
        </a:xfrm>
      </p:grpSpPr>
      <p:sp>
        <p:nvSpPr>
          <p:cNvPr id="2" name="TextBox 2"/>
          <p:cNvSpPr txBox="1"/>
          <p:nvPr/>
        </p:nvSpPr>
        <p:spPr>
          <a:xfrm>
            <a:off x="350671" y="541919"/>
            <a:ext cx="7804288" cy="654050"/>
          </a:xfrm>
          <a:prstGeom prst="rect">
            <a:avLst/>
          </a:prstGeom>
        </p:spPr>
        <p:txBody>
          <a:bodyPr lIns="0" tIns="0" rIns="0" bIns="0" rtlCol="0" anchor="t">
            <a:spAutoFit/>
          </a:bodyPr>
          <a:lstStyle/>
          <a:p>
            <a:pPr>
              <a:lnSpc>
                <a:spcPts val="5200"/>
              </a:lnSpc>
            </a:pPr>
            <a:r>
              <a:rPr lang="en-US" sz="4000" spc="200">
                <a:solidFill>
                  <a:srgbClr val="FFFFFF"/>
                </a:solidFill>
                <a:latin typeface="League Spartan"/>
              </a:rPr>
              <a:t>SURVEY DEMOGRAPHICS</a:t>
            </a:r>
          </a:p>
        </p:txBody>
      </p:sp>
      <p:sp>
        <p:nvSpPr>
          <p:cNvPr id="3" name="TextBox 3"/>
          <p:cNvSpPr txBox="1"/>
          <p:nvPr/>
        </p:nvSpPr>
        <p:spPr>
          <a:xfrm>
            <a:off x="4880448" y="7097089"/>
            <a:ext cx="4203907" cy="531495"/>
          </a:xfrm>
          <a:prstGeom prst="rect">
            <a:avLst/>
          </a:prstGeom>
        </p:spPr>
        <p:txBody>
          <a:bodyPr lIns="0" tIns="0" rIns="0" bIns="0" rtlCol="0" anchor="t">
            <a:spAutoFit/>
          </a:bodyPr>
          <a:lstStyle/>
          <a:p>
            <a:pPr algn="ctr">
              <a:lnSpc>
                <a:spcPts val="4125"/>
              </a:lnSpc>
            </a:pPr>
            <a:r>
              <a:rPr lang="en-US" sz="3300" spc="214">
                <a:solidFill>
                  <a:srgbClr val="FFFFFF"/>
                </a:solidFill>
                <a:latin typeface="Gidole"/>
              </a:rPr>
              <a:t>ETHNICITY</a:t>
            </a:r>
          </a:p>
        </p:txBody>
      </p:sp>
      <p:sp>
        <p:nvSpPr>
          <p:cNvPr id="4" name="AutoShape 4"/>
          <p:cNvSpPr/>
          <p:nvPr/>
        </p:nvSpPr>
        <p:spPr>
          <a:xfrm>
            <a:off x="13855081" y="2323584"/>
            <a:ext cx="4263552" cy="4350267"/>
          </a:xfrm>
          <a:prstGeom prst="rect">
            <a:avLst/>
          </a:prstGeom>
          <a:solidFill>
            <a:srgbClr val="FFFFFF"/>
          </a:solidFill>
        </p:spPr>
      </p:sp>
      <p:grpSp>
        <p:nvGrpSpPr>
          <p:cNvPr id="5" name="Group 5"/>
          <p:cNvGrpSpPr/>
          <p:nvPr/>
        </p:nvGrpSpPr>
        <p:grpSpPr>
          <a:xfrm>
            <a:off x="14248206" y="2325645"/>
            <a:ext cx="3477302" cy="4257892"/>
            <a:chOff x="0" y="0"/>
            <a:chExt cx="4636403" cy="5677189"/>
          </a:xfrm>
        </p:grpSpPr>
        <p:sp>
          <p:nvSpPr>
            <p:cNvPr id="6" name="TextBox 6"/>
            <p:cNvSpPr txBox="1"/>
            <p:nvPr/>
          </p:nvSpPr>
          <p:spPr>
            <a:xfrm rot="-2700000">
              <a:off x="-216067" y="4605469"/>
              <a:ext cx="2138365" cy="369859"/>
            </a:xfrm>
            <a:prstGeom prst="rect">
              <a:avLst/>
            </a:prstGeom>
          </p:spPr>
          <p:txBody>
            <a:bodyPr lIns="0" tIns="0" rIns="0" bIns="0" rtlCol="0" anchor="t">
              <a:spAutoFit/>
            </a:bodyPr>
            <a:lstStyle/>
            <a:p>
              <a:pPr algn="ctr">
                <a:lnSpc>
                  <a:spcPts val="2240"/>
                </a:lnSpc>
              </a:pPr>
              <a:r>
                <a:rPr lang="en-US" sz="1600">
                  <a:solidFill>
                    <a:srgbClr val="050405"/>
                  </a:solidFill>
                  <a:latin typeface="Arimo"/>
                </a:rPr>
                <a:t>Less than 2 years</a:t>
              </a:r>
            </a:p>
          </p:txBody>
        </p:sp>
        <p:sp>
          <p:nvSpPr>
            <p:cNvPr id="7" name="TextBox 7"/>
            <p:cNvSpPr txBox="1"/>
            <p:nvPr/>
          </p:nvSpPr>
          <p:spPr>
            <a:xfrm rot="-2700000">
              <a:off x="1417884" y="4301917"/>
              <a:ext cx="1279791" cy="369859"/>
            </a:xfrm>
            <a:prstGeom prst="rect">
              <a:avLst/>
            </a:prstGeom>
          </p:spPr>
          <p:txBody>
            <a:bodyPr lIns="0" tIns="0" rIns="0" bIns="0" rtlCol="0" anchor="t">
              <a:spAutoFit/>
            </a:bodyPr>
            <a:lstStyle/>
            <a:p>
              <a:pPr algn="ctr">
                <a:lnSpc>
                  <a:spcPts val="2240"/>
                </a:lnSpc>
              </a:pPr>
              <a:r>
                <a:rPr lang="en-US" sz="1600">
                  <a:solidFill>
                    <a:srgbClr val="050405"/>
                  </a:solidFill>
                  <a:latin typeface="Arimo"/>
                </a:rPr>
                <a:t>2 - 5 years</a:t>
              </a:r>
            </a:p>
          </p:txBody>
        </p:sp>
        <p:sp>
          <p:nvSpPr>
            <p:cNvPr id="8" name="TextBox 8"/>
            <p:cNvSpPr txBox="1"/>
            <p:nvPr/>
          </p:nvSpPr>
          <p:spPr>
            <a:xfrm rot="-2700000">
              <a:off x="2190456" y="4355161"/>
              <a:ext cx="1430387" cy="369859"/>
            </a:xfrm>
            <a:prstGeom prst="rect">
              <a:avLst/>
            </a:prstGeom>
          </p:spPr>
          <p:txBody>
            <a:bodyPr lIns="0" tIns="0" rIns="0" bIns="0" rtlCol="0" anchor="t">
              <a:spAutoFit/>
            </a:bodyPr>
            <a:lstStyle/>
            <a:p>
              <a:pPr algn="ctr">
                <a:lnSpc>
                  <a:spcPts val="2240"/>
                </a:lnSpc>
              </a:pPr>
              <a:r>
                <a:rPr lang="en-US" sz="1600">
                  <a:solidFill>
                    <a:srgbClr val="050405"/>
                  </a:solidFill>
                  <a:latin typeface="Arimo"/>
                </a:rPr>
                <a:t>6 - 10 years</a:t>
              </a:r>
            </a:p>
          </p:txBody>
        </p:sp>
        <p:sp>
          <p:nvSpPr>
            <p:cNvPr id="9" name="TextBox 9"/>
            <p:cNvSpPr txBox="1"/>
            <p:nvPr/>
          </p:nvSpPr>
          <p:spPr>
            <a:xfrm rot="-2700000">
              <a:off x="3226356" y="4299330"/>
              <a:ext cx="1272473" cy="369859"/>
            </a:xfrm>
            <a:prstGeom prst="rect">
              <a:avLst/>
            </a:prstGeom>
          </p:spPr>
          <p:txBody>
            <a:bodyPr lIns="0" tIns="0" rIns="0" bIns="0" rtlCol="0" anchor="t">
              <a:spAutoFit/>
            </a:bodyPr>
            <a:lstStyle/>
            <a:p>
              <a:pPr algn="ctr">
                <a:lnSpc>
                  <a:spcPts val="2240"/>
                </a:lnSpc>
              </a:pPr>
              <a:r>
                <a:rPr lang="en-US" sz="1600">
                  <a:solidFill>
                    <a:srgbClr val="050405"/>
                  </a:solidFill>
                  <a:latin typeface="Arimo"/>
                </a:rPr>
                <a:t>10 + years</a:t>
              </a:r>
            </a:p>
          </p:txBody>
        </p:sp>
        <p:grpSp>
          <p:nvGrpSpPr>
            <p:cNvPr id="10" name="Group 10"/>
            <p:cNvGrpSpPr>
              <a:grpSpLocks noChangeAspect="1"/>
            </p:cNvGrpSpPr>
            <p:nvPr/>
          </p:nvGrpSpPr>
          <p:grpSpPr>
            <a:xfrm>
              <a:off x="1091041" y="209264"/>
              <a:ext cx="3545362" cy="3545362"/>
              <a:chOff x="0" y="0"/>
              <a:chExt cx="10287000" cy="10287000"/>
            </a:xfrm>
          </p:grpSpPr>
          <p:sp>
            <p:nvSpPr>
              <p:cNvPr id="11" name="Freeform 11"/>
              <p:cNvSpPr/>
              <p:nvPr/>
            </p:nvSpPr>
            <p:spPr>
              <a:xfrm>
                <a:off x="0" y="-63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50405"/>
              </a:solidFill>
            </p:spPr>
          </p:sp>
          <p:sp>
            <p:nvSpPr>
              <p:cNvPr id="12" name="Freeform 12"/>
              <p:cNvSpPr/>
              <p:nvPr/>
            </p:nvSpPr>
            <p:spPr>
              <a:xfrm>
                <a:off x="0" y="3422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50405"/>
              </a:solidFill>
            </p:spPr>
          </p:sp>
          <p:sp>
            <p:nvSpPr>
              <p:cNvPr id="13" name="Freeform 13"/>
              <p:cNvSpPr/>
              <p:nvPr/>
            </p:nvSpPr>
            <p:spPr>
              <a:xfrm>
                <a:off x="0" y="6851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50405"/>
              </a:solidFill>
            </p:spPr>
          </p:sp>
          <p:sp>
            <p:nvSpPr>
              <p:cNvPr id="14" name="Freeform 14"/>
              <p:cNvSpPr/>
              <p:nvPr/>
            </p:nvSpPr>
            <p:spPr>
              <a:xfrm>
                <a:off x="0" y="10280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50405"/>
              </a:solidFill>
            </p:spPr>
          </p:sp>
        </p:grpSp>
        <p:sp>
          <p:nvSpPr>
            <p:cNvPr id="15" name="TextBox 15"/>
            <p:cNvSpPr txBox="1"/>
            <p:nvPr/>
          </p:nvSpPr>
          <p:spPr>
            <a:xfrm>
              <a:off x="850526" y="-47625"/>
              <a:ext cx="105048" cy="466153"/>
            </a:xfrm>
            <a:prstGeom prst="rect">
              <a:avLst/>
            </a:prstGeom>
          </p:spPr>
          <p:txBody>
            <a:bodyPr lIns="0" tIns="0" rIns="0" bIns="0" rtlCol="0" anchor="t">
              <a:spAutoFit/>
            </a:bodyPr>
            <a:lstStyle/>
            <a:p>
              <a:pPr algn="r">
                <a:lnSpc>
                  <a:spcPts val="2240"/>
                </a:lnSpc>
              </a:pPr>
              <a:r>
                <a:rPr lang="en-US" sz="1600">
                  <a:solidFill>
                    <a:srgbClr val="050405"/>
                  </a:solidFill>
                  <a:latin typeface="Arimo"/>
                </a:rPr>
                <a:t>300</a:t>
              </a:r>
            </a:p>
            <a:p>
              <a:pPr algn="r">
                <a:lnSpc>
                  <a:spcPts val="2240"/>
                </a:lnSpc>
              </a:pPr>
              <a:r>
                <a:rPr lang="en-US" sz="1600">
                  <a:solidFill>
                    <a:srgbClr val="050405"/>
                  </a:solidFill>
                  <a:latin typeface="Arimo"/>
                </a:rPr>
                <a:t> </a:t>
              </a:r>
            </a:p>
          </p:txBody>
        </p:sp>
        <p:sp>
          <p:nvSpPr>
            <p:cNvPr id="16" name="TextBox 16"/>
            <p:cNvSpPr txBox="1"/>
            <p:nvPr/>
          </p:nvSpPr>
          <p:spPr>
            <a:xfrm>
              <a:off x="850526" y="1134162"/>
              <a:ext cx="105048" cy="466153"/>
            </a:xfrm>
            <a:prstGeom prst="rect">
              <a:avLst/>
            </a:prstGeom>
          </p:spPr>
          <p:txBody>
            <a:bodyPr lIns="0" tIns="0" rIns="0" bIns="0" rtlCol="0" anchor="t">
              <a:spAutoFit/>
            </a:bodyPr>
            <a:lstStyle/>
            <a:p>
              <a:pPr algn="r">
                <a:lnSpc>
                  <a:spcPts val="2240"/>
                </a:lnSpc>
              </a:pPr>
              <a:r>
                <a:rPr lang="en-US" sz="1600">
                  <a:solidFill>
                    <a:srgbClr val="050405"/>
                  </a:solidFill>
                  <a:latin typeface="Arimo"/>
                </a:rPr>
                <a:t>200</a:t>
              </a:r>
            </a:p>
            <a:p>
              <a:pPr algn="r">
                <a:lnSpc>
                  <a:spcPts val="2240"/>
                </a:lnSpc>
              </a:pPr>
              <a:r>
                <a:rPr lang="en-US" sz="1600">
                  <a:solidFill>
                    <a:srgbClr val="050405"/>
                  </a:solidFill>
                  <a:latin typeface="Arimo"/>
                </a:rPr>
                <a:t> </a:t>
              </a:r>
            </a:p>
          </p:txBody>
        </p:sp>
        <p:sp>
          <p:nvSpPr>
            <p:cNvPr id="17" name="TextBox 17"/>
            <p:cNvSpPr txBox="1"/>
            <p:nvPr/>
          </p:nvSpPr>
          <p:spPr>
            <a:xfrm>
              <a:off x="850526" y="2315950"/>
              <a:ext cx="105048" cy="466153"/>
            </a:xfrm>
            <a:prstGeom prst="rect">
              <a:avLst/>
            </a:prstGeom>
          </p:spPr>
          <p:txBody>
            <a:bodyPr lIns="0" tIns="0" rIns="0" bIns="0" rtlCol="0" anchor="t">
              <a:spAutoFit/>
            </a:bodyPr>
            <a:lstStyle/>
            <a:p>
              <a:pPr algn="r">
                <a:lnSpc>
                  <a:spcPts val="2240"/>
                </a:lnSpc>
              </a:pPr>
              <a:r>
                <a:rPr lang="en-US" sz="1600">
                  <a:solidFill>
                    <a:srgbClr val="050405"/>
                  </a:solidFill>
                  <a:latin typeface="Arimo"/>
                </a:rPr>
                <a:t>100</a:t>
              </a:r>
            </a:p>
            <a:p>
              <a:pPr algn="r">
                <a:lnSpc>
                  <a:spcPts val="2240"/>
                </a:lnSpc>
              </a:pPr>
              <a:r>
                <a:rPr lang="en-US" sz="1600">
                  <a:solidFill>
                    <a:srgbClr val="050405"/>
                  </a:solidFill>
                  <a:latin typeface="Arimo"/>
                </a:rPr>
                <a:t> </a:t>
              </a:r>
            </a:p>
          </p:txBody>
        </p:sp>
        <p:sp>
          <p:nvSpPr>
            <p:cNvPr id="18" name="TextBox 18"/>
            <p:cNvSpPr txBox="1"/>
            <p:nvPr/>
          </p:nvSpPr>
          <p:spPr>
            <a:xfrm>
              <a:off x="880276" y="3497737"/>
              <a:ext cx="75298" cy="466153"/>
            </a:xfrm>
            <a:prstGeom prst="rect">
              <a:avLst/>
            </a:prstGeom>
          </p:spPr>
          <p:txBody>
            <a:bodyPr lIns="0" tIns="0" rIns="0" bIns="0" rtlCol="0" anchor="t">
              <a:spAutoFit/>
            </a:bodyPr>
            <a:lstStyle/>
            <a:p>
              <a:pPr algn="r">
                <a:lnSpc>
                  <a:spcPts val="2240"/>
                </a:lnSpc>
              </a:pPr>
              <a:r>
                <a:rPr lang="en-US" sz="1600">
                  <a:solidFill>
                    <a:srgbClr val="050405"/>
                  </a:solidFill>
                  <a:latin typeface="Arimo"/>
                </a:rPr>
                <a:t>0</a:t>
              </a:r>
            </a:p>
            <a:p>
              <a:pPr algn="r">
                <a:lnSpc>
                  <a:spcPts val="2240"/>
                </a:lnSpc>
              </a:pPr>
              <a:r>
                <a:rPr lang="en-US" sz="1600">
                  <a:solidFill>
                    <a:srgbClr val="050405"/>
                  </a:solidFill>
                  <a:latin typeface="Arimo"/>
                </a:rPr>
                <a:t> </a:t>
              </a:r>
            </a:p>
          </p:txBody>
        </p:sp>
        <p:grpSp>
          <p:nvGrpSpPr>
            <p:cNvPr id="19" name="Group 19"/>
            <p:cNvGrpSpPr>
              <a:grpSpLocks noChangeAspect="1"/>
            </p:cNvGrpSpPr>
            <p:nvPr/>
          </p:nvGrpSpPr>
          <p:grpSpPr>
            <a:xfrm>
              <a:off x="1091041" y="209264"/>
              <a:ext cx="3545362" cy="3545362"/>
              <a:chOff x="0" y="0"/>
              <a:chExt cx="10287000" cy="10287000"/>
            </a:xfrm>
          </p:grpSpPr>
          <p:sp>
            <p:nvSpPr>
              <p:cNvPr id="20" name="Freeform 20"/>
              <p:cNvSpPr/>
              <p:nvPr/>
            </p:nvSpPr>
            <p:spPr>
              <a:xfrm>
                <a:off x="0" y="6851650"/>
                <a:ext cx="2443163" cy="3435350"/>
              </a:xfrm>
              <a:custGeom>
                <a:avLst/>
                <a:gdLst/>
                <a:ahLst/>
                <a:cxnLst/>
                <a:rect l="l" t="t" r="r" b="b"/>
                <a:pathLst>
                  <a:path w="2443163" h="3435350">
                    <a:moveTo>
                      <a:pt x="0" y="3435350"/>
                    </a:moveTo>
                    <a:lnTo>
                      <a:pt x="0" y="195453"/>
                    </a:lnTo>
                    <a:cubicBezTo>
                      <a:pt x="0" y="143616"/>
                      <a:pt x="20592" y="93901"/>
                      <a:pt x="57247" y="57247"/>
                    </a:cubicBezTo>
                    <a:cubicBezTo>
                      <a:pt x="93901" y="20593"/>
                      <a:pt x="143616" y="0"/>
                      <a:pt x="195453" y="0"/>
                    </a:cubicBezTo>
                    <a:lnTo>
                      <a:pt x="2247710" y="0"/>
                    </a:lnTo>
                    <a:cubicBezTo>
                      <a:pt x="2299547" y="0"/>
                      <a:pt x="2349261" y="20593"/>
                      <a:pt x="2385916" y="57247"/>
                    </a:cubicBezTo>
                    <a:cubicBezTo>
                      <a:pt x="2422570" y="93901"/>
                      <a:pt x="2443162" y="143616"/>
                      <a:pt x="2443162" y="195453"/>
                    </a:cubicBezTo>
                    <a:lnTo>
                      <a:pt x="2443162" y="3435350"/>
                    </a:lnTo>
                    <a:close/>
                  </a:path>
                </a:pathLst>
              </a:custGeom>
              <a:solidFill>
                <a:srgbClr val="B78FD6"/>
              </a:solidFill>
            </p:spPr>
          </p:sp>
          <p:sp>
            <p:nvSpPr>
              <p:cNvPr id="21" name="Freeform 21"/>
              <p:cNvSpPr/>
              <p:nvPr/>
            </p:nvSpPr>
            <p:spPr>
              <a:xfrm>
                <a:off x="2614612" y="6371590"/>
                <a:ext cx="2443162" cy="3915410"/>
              </a:xfrm>
              <a:custGeom>
                <a:avLst/>
                <a:gdLst/>
                <a:ahLst/>
                <a:cxnLst/>
                <a:rect l="l" t="t" r="r" b="b"/>
                <a:pathLst>
                  <a:path w="2443162" h="3915410">
                    <a:moveTo>
                      <a:pt x="0" y="3915410"/>
                    </a:moveTo>
                    <a:lnTo>
                      <a:pt x="0" y="195453"/>
                    </a:lnTo>
                    <a:cubicBezTo>
                      <a:pt x="0" y="143616"/>
                      <a:pt x="20593" y="93902"/>
                      <a:pt x="57247" y="57247"/>
                    </a:cubicBezTo>
                    <a:cubicBezTo>
                      <a:pt x="93902" y="20592"/>
                      <a:pt x="143616" y="0"/>
                      <a:pt x="195453" y="0"/>
                    </a:cubicBezTo>
                    <a:lnTo>
                      <a:pt x="2247710" y="0"/>
                    </a:lnTo>
                    <a:cubicBezTo>
                      <a:pt x="2299547" y="0"/>
                      <a:pt x="2349261" y="20592"/>
                      <a:pt x="2385916" y="57247"/>
                    </a:cubicBezTo>
                    <a:cubicBezTo>
                      <a:pt x="2422571" y="93902"/>
                      <a:pt x="2443163" y="143616"/>
                      <a:pt x="2443163" y="195453"/>
                    </a:cubicBezTo>
                    <a:lnTo>
                      <a:pt x="2443163" y="3915410"/>
                    </a:lnTo>
                    <a:close/>
                  </a:path>
                </a:pathLst>
              </a:custGeom>
              <a:solidFill>
                <a:srgbClr val="B78FD6"/>
              </a:solidFill>
            </p:spPr>
          </p:sp>
          <p:sp>
            <p:nvSpPr>
              <p:cNvPr id="22" name="Freeform 22"/>
              <p:cNvSpPr/>
              <p:nvPr/>
            </p:nvSpPr>
            <p:spPr>
              <a:xfrm>
                <a:off x="5229225" y="8463280"/>
                <a:ext cx="2443162" cy="1823720"/>
              </a:xfrm>
              <a:custGeom>
                <a:avLst/>
                <a:gdLst/>
                <a:ahLst/>
                <a:cxnLst/>
                <a:rect l="l" t="t" r="r" b="b"/>
                <a:pathLst>
                  <a:path w="2443162" h="1823720">
                    <a:moveTo>
                      <a:pt x="0" y="1823720"/>
                    </a:moveTo>
                    <a:lnTo>
                      <a:pt x="0" y="195453"/>
                    </a:lnTo>
                    <a:cubicBezTo>
                      <a:pt x="0" y="87507"/>
                      <a:pt x="87507" y="0"/>
                      <a:pt x="195453" y="0"/>
                    </a:cubicBezTo>
                    <a:lnTo>
                      <a:pt x="2247709" y="0"/>
                    </a:lnTo>
                    <a:cubicBezTo>
                      <a:pt x="2355655" y="0"/>
                      <a:pt x="2443163" y="87507"/>
                      <a:pt x="2443163" y="195453"/>
                    </a:cubicBezTo>
                    <a:lnTo>
                      <a:pt x="2443163" y="1823720"/>
                    </a:lnTo>
                    <a:close/>
                  </a:path>
                </a:pathLst>
              </a:custGeom>
              <a:solidFill>
                <a:srgbClr val="B78FD6"/>
              </a:solidFill>
            </p:spPr>
          </p:sp>
          <p:sp>
            <p:nvSpPr>
              <p:cNvPr id="23" name="Freeform 23"/>
              <p:cNvSpPr/>
              <p:nvPr/>
            </p:nvSpPr>
            <p:spPr>
              <a:xfrm>
                <a:off x="7843838" y="130810"/>
                <a:ext cx="2443162" cy="10156190"/>
              </a:xfrm>
              <a:custGeom>
                <a:avLst/>
                <a:gdLst/>
                <a:ahLst/>
                <a:cxnLst/>
                <a:rect l="l" t="t" r="r" b="b"/>
                <a:pathLst>
                  <a:path w="2443162" h="10156190">
                    <a:moveTo>
                      <a:pt x="0" y="10156190"/>
                    </a:moveTo>
                    <a:lnTo>
                      <a:pt x="0" y="195453"/>
                    </a:lnTo>
                    <a:cubicBezTo>
                      <a:pt x="0" y="143616"/>
                      <a:pt x="20592" y="93901"/>
                      <a:pt x="57246" y="57247"/>
                    </a:cubicBezTo>
                    <a:cubicBezTo>
                      <a:pt x="93901" y="20592"/>
                      <a:pt x="143616" y="0"/>
                      <a:pt x="195453" y="0"/>
                    </a:cubicBezTo>
                    <a:lnTo>
                      <a:pt x="2247709" y="0"/>
                    </a:lnTo>
                    <a:cubicBezTo>
                      <a:pt x="2299546" y="0"/>
                      <a:pt x="2349261" y="20592"/>
                      <a:pt x="2385915" y="57247"/>
                    </a:cubicBezTo>
                    <a:cubicBezTo>
                      <a:pt x="2422569" y="93901"/>
                      <a:pt x="2443162" y="143616"/>
                      <a:pt x="2443162" y="195453"/>
                    </a:cubicBezTo>
                    <a:lnTo>
                      <a:pt x="2443162" y="10156190"/>
                    </a:lnTo>
                    <a:close/>
                  </a:path>
                </a:pathLst>
              </a:custGeom>
              <a:solidFill>
                <a:srgbClr val="B78FD6"/>
              </a:solidFill>
            </p:spPr>
          </p:sp>
        </p:grpSp>
      </p:grpSp>
      <p:sp>
        <p:nvSpPr>
          <p:cNvPr id="24" name="TextBox 24"/>
          <p:cNvSpPr txBox="1"/>
          <p:nvPr/>
        </p:nvSpPr>
        <p:spPr>
          <a:xfrm>
            <a:off x="9380263" y="7097089"/>
            <a:ext cx="4203907" cy="531495"/>
          </a:xfrm>
          <a:prstGeom prst="rect">
            <a:avLst/>
          </a:prstGeom>
        </p:spPr>
        <p:txBody>
          <a:bodyPr lIns="0" tIns="0" rIns="0" bIns="0" rtlCol="0" anchor="t">
            <a:spAutoFit/>
          </a:bodyPr>
          <a:lstStyle/>
          <a:p>
            <a:pPr algn="ctr">
              <a:lnSpc>
                <a:spcPts val="4125"/>
              </a:lnSpc>
            </a:pPr>
            <a:r>
              <a:rPr lang="en-US" sz="3300" spc="214">
                <a:solidFill>
                  <a:srgbClr val="FFFFFF"/>
                </a:solidFill>
                <a:latin typeface="Gidole"/>
              </a:rPr>
              <a:t>AGE GROUPS</a:t>
            </a:r>
          </a:p>
        </p:txBody>
      </p:sp>
      <p:sp>
        <p:nvSpPr>
          <p:cNvPr id="25" name="AutoShape 25"/>
          <p:cNvSpPr/>
          <p:nvPr/>
        </p:nvSpPr>
        <p:spPr>
          <a:xfrm>
            <a:off x="9380263" y="2275340"/>
            <a:ext cx="4263552" cy="4350267"/>
          </a:xfrm>
          <a:prstGeom prst="rect">
            <a:avLst/>
          </a:prstGeom>
          <a:solidFill>
            <a:srgbClr val="FFFFFF"/>
          </a:solidFill>
        </p:spPr>
      </p:sp>
      <p:grpSp>
        <p:nvGrpSpPr>
          <p:cNvPr id="26" name="Group 26"/>
          <p:cNvGrpSpPr/>
          <p:nvPr/>
        </p:nvGrpSpPr>
        <p:grpSpPr>
          <a:xfrm>
            <a:off x="9711014" y="2534343"/>
            <a:ext cx="3738500" cy="3859949"/>
            <a:chOff x="0" y="0"/>
            <a:chExt cx="4984667" cy="5146598"/>
          </a:xfrm>
        </p:grpSpPr>
        <p:grpSp>
          <p:nvGrpSpPr>
            <p:cNvPr id="27" name="Group 27"/>
            <p:cNvGrpSpPr>
              <a:grpSpLocks noChangeAspect="1"/>
            </p:cNvGrpSpPr>
            <p:nvPr/>
          </p:nvGrpSpPr>
          <p:grpSpPr>
            <a:xfrm>
              <a:off x="860821" y="0"/>
              <a:ext cx="3908557" cy="4710580"/>
              <a:chOff x="0" y="0"/>
              <a:chExt cx="11904792" cy="14347617"/>
            </a:xfrm>
          </p:grpSpPr>
          <p:sp>
            <p:nvSpPr>
              <p:cNvPr id="28" name="Freeform 28"/>
              <p:cNvSpPr/>
              <p:nvPr/>
            </p:nvSpPr>
            <p:spPr>
              <a:xfrm>
                <a:off x="-6350" y="0"/>
                <a:ext cx="11917492" cy="14347617"/>
              </a:xfrm>
              <a:custGeom>
                <a:avLst/>
                <a:gdLst/>
                <a:ahLst/>
                <a:cxnLst/>
                <a:rect l="l" t="t" r="r" b="b"/>
                <a:pathLst>
                  <a:path w="11917492" h="14347617">
                    <a:moveTo>
                      <a:pt x="0" y="0"/>
                    </a:moveTo>
                    <a:lnTo>
                      <a:pt x="12700" y="0"/>
                    </a:lnTo>
                    <a:lnTo>
                      <a:pt x="12700" y="14347617"/>
                    </a:lnTo>
                    <a:lnTo>
                      <a:pt x="0" y="14347617"/>
                    </a:lnTo>
                    <a:close/>
                    <a:moveTo>
                      <a:pt x="3968264" y="0"/>
                    </a:moveTo>
                    <a:lnTo>
                      <a:pt x="3980964" y="0"/>
                    </a:lnTo>
                    <a:lnTo>
                      <a:pt x="3980964" y="14347617"/>
                    </a:lnTo>
                    <a:lnTo>
                      <a:pt x="3968264" y="14347617"/>
                    </a:lnTo>
                    <a:close/>
                    <a:moveTo>
                      <a:pt x="7936528" y="0"/>
                    </a:moveTo>
                    <a:lnTo>
                      <a:pt x="7949228" y="0"/>
                    </a:lnTo>
                    <a:lnTo>
                      <a:pt x="7949228" y="14347617"/>
                    </a:lnTo>
                    <a:lnTo>
                      <a:pt x="7936528" y="14347617"/>
                    </a:lnTo>
                    <a:close/>
                    <a:moveTo>
                      <a:pt x="11904792" y="0"/>
                    </a:moveTo>
                    <a:lnTo>
                      <a:pt x="11917492" y="0"/>
                    </a:lnTo>
                    <a:lnTo>
                      <a:pt x="11917492" y="14347617"/>
                    </a:lnTo>
                    <a:lnTo>
                      <a:pt x="11904792" y="14347617"/>
                    </a:lnTo>
                    <a:close/>
                  </a:path>
                </a:pathLst>
              </a:custGeom>
              <a:solidFill>
                <a:srgbClr val="050405">
                  <a:alpha val="24705"/>
                </a:srgbClr>
              </a:solidFill>
            </p:spPr>
          </p:sp>
        </p:grpSp>
        <p:sp>
          <p:nvSpPr>
            <p:cNvPr id="29" name="TextBox 29"/>
            <p:cNvSpPr txBox="1"/>
            <p:nvPr/>
          </p:nvSpPr>
          <p:spPr>
            <a:xfrm>
              <a:off x="789057" y="4792004"/>
              <a:ext cx="143527" cy="354594"/>
            </a:xfrm>
            <a:prstGeom prst="rect">
              <a:avLst/>
            </a:prstGeom>
          </p:spPr>
          <p:txBody>
            <a:bodyPr lIns="0" tIns="0" rIns="0" bIns="0" rtlCol="0" anchor="t">
              <a:spAutoFit/>
            </a:bodyPr>
            <a:lstStyle/>
            <a:p>
              <a:pPr algn="ctr">
                <a:lnSpc>
                  <a:spcPts val="2133"/>
                </a:lnSpc>
              </a:pPr>
              <a:r>
                <a:rPr lang="en-US" sz="1524">
                  <a:solidFill>
                    <a:srgbClr val="050405"/>
                  </a:solidFill>
                  <a:latin typeface="Arimo"/>
                </a:rPr>
                <a:t>0</a:t>
              </a:r>
            </a:p>
          </p:txBody>
        </p:sp>
        <p:sp>
          <p:nvSpPr>
            <p:cNvPr id="30" name="TextBox 30"/>
            <p:cNvSpPr txBox="1"/>
            <p:nvPr/>
          </p:nvSpPr>
          <p:spPr>
            <a:xfrm>
              <a:off x="2020146" y="4792004"/>
              <a:ext cx="287053" cy="354594"/>
            </a:xfrm>
            <a:prstGeom prst="rect">
              <a:avLst/>
            </a:prstGeom>
          </p:spPr>
          <p:txBody>
            <a:bodyPr lIns="0" tIns="0" rIns="0" bIns="0" rtlCol="0" anchor="t">
              <a:spAutoFit/>
            </a:bodyPr>
            <a:lstStyle/>
            <a:p>
              <a:pPr algn="ctr">
                <a:lnSpc>
                  <a:spcPts val="2133"/>
                </a:lnSpc>
              </a:pPr>
              <a:r>
                <a:rPr lang="en-US" sz="1524">
                  <a:solidFill>
                    <a:srgbClr val="050405"/>
                  </a:solidFill>
                  <a:latin typeface="Arimo"/>
                </a:rPr>
                <a:t>50</a:t>
              </a:r>
            </a:p>
          </p:txBody>
        </p:sp>
        <p:sp>
          <p:nvSpPr>
            <p:cNvPr id="31" name="TextBox 31"/>
            <p:cNvSpPr txBox="1"/>
            <p:nvPr/>
          </p:nvSpPr>
          <p:spPr>
            <a:xfrm>
              <a:off x="3251235" y="4792004"/>
              <a:ext cx="430580" cy="354594"/>
            </a:xfrm>
            <a:prstGeom prst="rect">
              <a:avLst/>
            </a:prstGeom>
          </p:spPr>
          <p:txBody>
            <a:bodyPr lIns="0" tIns="0" rIns="0" bIns="0" rtlCol="0" anchor="t">
              <a:spAutoFit/>
            </a:bodyPr>
            <a:lstStyle/>
            <a:p>
              <a:pPr algn="ctr">
                <a:lnSpc>
                  <a:spcPts val="2133"/>
                </a:lnSpc>
              </a:pPr>
              <a:r>
                <a:rPr lang="en-US" sz="1524">
                  <a:solidFill>
                    <a:srgbClr val="050405"/>
                  </a:solidFill>
                  <a:latin typeface="Arimo"/>
                </a:rPr>
                <a:t>100</a:t>
              </a:r>
            </a:p>
          </p:txBody>
        </p:sp>
        <p:sp>
          <p:nvSpPr>
            <p:cNvPr id="32" name="TextBox 32"/>
            <p:cNvSpPr txBox="1"/>
            <p:nvPr/>
          </p:nvSpPr>
          <p:spPr>
            <a:xfrm>
              <a:off x="4554087" y="4792004"/>
              <a:ext cx="430580" cy="354594"/>
            </a:xfrm>
            <a:prstGeom prst="rect">
              <a:avLst/>
            </a:prstGeom>
          </p:spPr>
          <p:txBody>
            <a:bodyPr lIns="0" tIns="0" rIns="0" bIns="0" rtlCol="0" anchor="t">
              <a:spAutoFit/>
            </a:bodyPr>
            <a:lstStyle/>
            <a:p>
              <a:pPr algn="ctr">
                <a:lnSpc>
                  <a:spcPts val="2133"/>
                </a:lnSpc>
              </a:pPr>
              <a:r>
                <a:rPr lang="en-US" sz="1524">
                  <a:solidFill>
                    <a:srgbClr val="050405"/>
                  </a:solidFill>
                  <a:latin typeface="Arimo"/>
                </a:rPr>
                <a:t>150</a:t>
              </a:r>
            </a:p>
          </p:txBody>
        </p:sp>
        <p:sp>
          <p:nvSpPr>
            <p:cNvPr id="33" name="TextBox 33"/>
            <p:cNvSpPr txBox="1"/>
            <p:nvPr/>
          </p:nvSpPr>
          <p:spPr>
            <a:xfrm>
              <a:off x="222294" y="78581"/>
              <a:ext cx="509478" cy="354594"/>
            </a:xfrm>
            <a:prstGeom prst="rect">
              <a:avLst/>
            </a:prstGeom>
          </p:spPr>
          <p:txBody>
            <a:bodyPr lIns="0" tIns="0" rIns="0" bIns="0" rtlCol="0" anchor="t">
              <a:spAutoFit/>
            </a:bodyPr>
            <a:lstStyle/>
            <a:p>
              <a:pPr algn="r">
                <a:lnSpc>
                  <a:spcPts val="2133"/>
                </a:lnSpc>
              </a:pPr>
              <a:r>
                <a:rPr lang="en-US" sz="1524">
                  <a:solidFill>
                    <a:srgbClr val="050405"/>
                  </a:solidFill>
                  <a:latin typeface="Arimo"/>
                </a:rPr>
                <a:t>80+ </a:t>
              </a:r>
            </a:p>
          </p:txBody>
        </p:sp>
        <p:sp>
          <p:nvSpPr>
            <p:cNvPr id="34" name="TextBox 34"/>
            <p:cNvSpPr txBox="1"/>
            <p:nvPr/>
          </p:nvSpPr>
          <p:spPr>
            <a:xfrm>
              <a:off x="0" y="671609"/>
              <a:ext cx="731771" cy="354594"/>
            </a:xfrm>
            <a:prstGeom prst="rect">
              <a:avLst/>
            </a:prstGeom>
          </p:spPr>
          <p:txBody>
            <a:bodyPr lIns="0" tIns="0" rIns="0" bIns="0" rtlCol="0" anchor="t">
              <a:spAutoFit/>
            </a:bodyPr>
            <a:lstStyle/>
            <a:p>
              <a:pPr algn="r">
                <a:lnSpc>
                  <a:spcPts val="2133"/>
                </a:lnSpc>
              </a:pPr>
              <a:r>
                <a:rPr lang="en-US" sz="1524">
                  <a:solidFill>
                    <a:srgbClr val="050405"/>
                  </a:solidFill>
                  <a:latin typeface="Arimo"/>
                </a:rPr>
                <a:t>70-79 </a:t>
              </a:r>
            </a:p>
          </p:txBody>
        </p:sp>
        <p:sp>
          <p:nvSpPr>
            <p:cNvPr id="35" name="TextBox 35"/>
            <p:cNvSpPr txBox="1"/>
            <p:nvPr/>
          </p:nvSpPr>
          <p:spPr>
            <a:xfrm>
              <a:off x="0" y="1264638"/>
              <a:ext cx="731771" cy="354594"/>
            </a:xfrm>
            <a:prstGeom prst="rect">
              <a:avLst/>
            </a:prstGeom>
          </p:spPr>
          <p:txBody>
            <a:bodyPr lIns="0" tIns="0" rIns="0" bIns="0" rtlCol="0" anchor="t">
              <a:spAutoFit/>
            </a:bodyPr>
            <a:lstStyle/>
            <a:p>
              <a:pPr algn="r">
                <a:lnSpc>
                  <a:spcPts val="2133"/>
                </a:lnSpc>
              </a:pPr>
              <a:r>
                <a:rPr lang="en-US" sz="1524">
                  <a:solidFill>
                    <a:srgbClr val="050405"/>
                  </a:solidFill>
                  <a:latin typeface="Arimo"/>
                </a:rPr>
                <a:t>60-69 </a:t>
              </a:r>
            </a:p>
          </p:txBody>
        </p:sp>
        <p:sp>
          <p:nvSpPr>
            <p:cNvPr id="36" name="TextBox 36"/>
            <p:cNvSpPr txBox="1"/>
            <p:nvPr/>
          </p:nvSpPr>
          <p:spPr>
            <a:xfrm>
              <a:off x="0" y="1857666"/>
              <a:ext cx="731771" cy="354594"/>
            </a:xfrm>
            <a:prstGeom prst="rect">
              <a:avLst/>
            </a:prstGeom>
          </p:spPr>
          <p:txBody>
            <a:bodyPr lIns="0" tIns="0" rIns="0" bIns="0" rtlCol="0" anchor="t">
              <a:spAutoFit/>
            </a:bodyPr>
            <a:lstStyle/>
            <a:p>
              <a:pPr algn="r">
                <a:lnSpc>
                  <a:spcPts val="2133"/>
                </a:lnSpc>
              </a:pPr>
              <a:r>
                <a:rPr lang="en-US" sz="1524">
                  <a:solidFill>
                    <a:srgbClr val="050405"/>
                  </a:solidFill>
                  <a:latin typeface="Arimo"/>
                </a:rPr>
                <a:t>50-59 </a:t>
              </a:r>
            </a:p>
          </p:txBody>
        </p:sp>
        <p:sp>
          <p:nvSpPr>
            <p:cNvPr id="37" name="TextBox 37"/>
            <p:cNvSpPr txBox="1"/>
            <p:nvPr/>
          </p:nvSpPr>
          <p:spPr>
            <a:xfrm>
              <a:off x="0" y="2450695"/>
              <a:ext cx="731771" cy="354594"/>
            </a:xfrm>
            <a:prstGeom prst="rect">
              <a:avLst/>
            </a:prstGeom>
          </p:spPr>
          <p:txBody>
            <a:bodyPr lIns="0" tIns="0" rIns="0" bIns="0" rtlCol="0" anchor="t">
              <a:spAutoFit/>
            </a:bodyPr>
            <a:lstStyle/>
            <a:p>
              <a:pPr algn="r">
                <a:lnSpc>
                  <a:spcPts val="2133"/>
                </a:lnSpc>
              </a:pPr>
              <a:r>
                <a:rPr lang="en-US" sz="1524">
                  <a:solidFill>
                    <a:srgbClr val="050405"/>
                  </a:solidFill>
                  <a:latin typeface="Arimo"/>
                </a:rPr>
                <a:t>40-49 </a:t>
              </a:r>
            </a:p>
          </p:txBody>
        </p:sp>
        <p:sp>
          <p:nvSpPr>
            <p:cNvPr id="38" name="TextBox 38"/>
            <p:cNvSpPr txBox="1"/>
            <p:nvPr/>
          </p:nvSpPr>
          <p:spPr>
            <a:xfrm>
              <a:off x="0" y="3043723"/>
              <a:ext cx="731771" cy="354594"/>
            </a:xfrm>
            <a:prstGeom prst="rect">
              <a:avLst/>
            </a:prstGeom>
          </p:spPr>
          <p:txBody>
            <a:bodyPr lIns="0" tIns="0" rIns="0" bIns="0" rtlCol="0" anchor="t">
              <a:spAutoFit/>
            </a:bodyPr>
            <a:lstStyle/>
            <a:p>
              <a:pPr algn="r">
                <a:lnSpc>
                  <a:spcPts val="2133"/>
                </a:lnSpc>
              </a:pPr>
              <a:r>
                <a:rPr lang="en-US" sz="1524">
                  <a:solidFill>
                    <a:srgbClr val="050405"/>
                  </a:solidFill>
                  <a:latin typeface="Arimo"/>
                </a:rPr>
                <a:t>30-39 </a:t>
              </a:r>
            </a:p>
          </p:txBody>
        </p:sp>
        <p:sp>
          <p:nvSpPr>
            <p:cNvPr id="39" name="TextBox 39"/>
            <p:cNvSpPr txBox="1"/>
            <p:nvPr/>
          </p:nvSpPr>
          <p:spPr>
            <a:xfrm>
              <a:off x="0" y="3636751"/>
              <a:ext cx="731771" cy="354594"/>
            </a:xfrm>
            <a:prstGeom prst="rect">
              <a:avLst/>
            </a:prstGeom>
          </p:spPr>
          <p:txBody>
            <a:bodyPr lIns="0" tIns="0" rIns="0" bIns="0" rtlCol="0" anchor="t">
              <a:spAutoFit/>
            </a:bodyPr>
            <a:lstStyle/>
            <a:p>
              <a:pPr algn="r">
                <a:lnSpc>
                  <a:spcPts val="2133"/>
                </a:lnSpc>
              </a:pPr>
              <a:r>
                <a:rPr lang="en-US" sz="1524">
                  <a:solidFill>
                    <a:srgbClr val="050405"/>
                  </a:solidFill>
                  <a:latin typeface="Arimo"/>
                </a:rPr>
                <a:t>20-29 </a:t>
              </a:r>
            </a:p>
          </p:txBody>
        </p:sp>
        <p:sp>
          <p:nvSpPr>
            <p:cNvPr id="40" name="TextBox 40"/>
            <p:cNvSpPr txBox="1"/>
            <p:nvPr/>
          </p:nvSpPr>
          <p:spPr>
            <a:xfrm>
              <a:off x="0" y="4229780"/>
              <a:ext cx="731771" cy="354594"/>
            </a:xfrm>
            <a:prstGeom prst="rect">
              <a:avLst/>
            </a:prstGeom>
          </p:spPr>
          <p:txBody>
            <a:bodyPr lIns="0" tIns="0" rIns="0" bIns="0" rtlCol="0" anchor="t">
              <a:spAutoFit/>
            </a:bodyPr>
            <a:lstStyle/>
            <a:p>
              <a:pPr algn="r">
                <a:lnSpc>
                  <a:spcPts val="2133"/>
                </a:lnSpc>
              </a:pPr>
              <a:r>
                <a:rPr lang="en-US" sz="1524">
                  <a:solidFill>
                    <a:srgbClr val="050405"/>
                  </a:solidFill>
                  <a:latin typeface="Arimo"/>
                </a:rPr>
                <a:t>16-19 </a:t>
              </a:r>
            </a:p>
          </p:txBody>
        </p:sp>
        <p:grpSp>
          <p:nvGrpSpPr>
            <p:cNvPr id="41" name="Group 41"/>
            <p:cNvGrpSpPr>
              <a:grpSpLocks noChangeAspect="1"/>
            </p:cNvGrpSpPr>
            <p:nvPr/>
          </p:nvGrpSpPr>
          <p:grpSpPr>
            <a:xfrm>
              <a:off x="860821" y="0"/>
              <a:ext cx="3908557" cy="4710580"/>
              <a:chOff x="0" y="0"/>
              <a:chExt cx="11904792" cy="14347617"/>
            </a:xfrm>
          </p:grpSpPr>
          <p:sp>
            <p:nvSpPr>
              <p:cNvPr id="42" name="Freeform 42"/>
              <p:cNvSpPr/>
              <p:nvPr/>
            </p:nvSpPr>
            <p:spPr>
              <a:xfrm>
                <a:off x="0" y="0"/>
                <a:ext cx="720638" cy="1703780"/>
              </a:xfrm>
              <a:custGeom>
                <a:avLst/>
                <a:gdLst/>
                <a:ahLst/>
                <a:cxnLst/>
                <a:rect l="l" t="t" r="r" b="b"/>
                <a:pathLst>
                  <a:path w="720638" h="1703780">
                    <a:moveTo>
                      <a:pt x="0" y="0"/>
                    </a:moveTo>
                    <a:lnTo>
                      <a:pt x="584335" y="0"/>
                    </a:lnTo>
                    <a:lnTo>
                      <a:pt x="584335" y="0"/>
                    </a:lnTo>
                    <a:cubicBezTo>
                      <a:pt x="620485" y="0"/>
                      <a:pt x="655154" y="14360"/>
                      <a:pt x="680715" y="39922"/>
                    </a:cubicBezTo>
                    <a:cubicBezTo>
                      <a:pt x="706277" y="65484"/>
                      <a:pt x="720638" y="100153"/>
                      <a:pt x="720638" y="136302"/>
                    </a:cubicBezTo>
                    <a:lnTo>
                      <a:pt x="720638" y="1567477"/>
                    </a:lnTo>
                    <a:cubicBezTo>
                      <a:pt x="720638" y="1603627"/>
                      <a:pt x="706277" y="1638296"/>
                      <a:pt x="680715" y="1663858"/>
                    </a:cubicBezTo>
                    <a:cubicBezTo>
                      <a:pt x="655154" y="1689419"/>
                      <a:pt x="620485" y="1703780"/>
                      <a:pt x="584335" y="1703780"/>
                    </a:cubicBezTo>
                    <a:lnTo>
                      <a:pt x="0" y="1703780"/>
                    </a:lnTo>
                    <a:close/>
                  </a:path>
                </a:pathLst>
              </a:custGeom>
              <a:solidFill>
                <a:srgbClr val="B78FD6"/>
              </a:solidFill>
            </p:spPr>
          </p:sp>
          <p:sp>
            <p:nvSpPr>
              <p:cNvPr id="43" name="Freeform 43"/>
              <p:cNvSpPr/>
              <p:nvPr/>
            </p:nvSpPr>
            <p:spPr>
              <a:xfrm>
                <a:off x="0" y="1806262"/>
                <a:ext cx="3022231" cy="1703780"/>
              </a:xfrm>
              <a:custGeom>
                <a:avLst/>
                <a:gdLst/>
                <a:ahLst/>
                <a:cxnLst/>
                <a:rect l="l" t="t" r="r" b="b"/>
                <a:pathLst>
                  <a:path w="3022231" h="1703780">
                    <a:moveTo>
                      <a:pt x="0" y="0"/>
                    </a:moveTo>
                    <a:lnTo>
                      <a:pt x="2885928" y="0"/>
                    </a:lnTo>
                    <a:cubicBezTo>
                      <a:pt x="2922078" y="0"/>
                      <a:pt x="2956747" y="14361"/>
                      <a:pt x="2982308" y="39922"/>
                    </a:cubicBezTo>
                    <a:cubicBezTo>
                      <a:pt x="3007870" y="65484"/>
                      <a:pt x="3022231" y="100153"/>
                      <a:pt x="3022231" y="136303"/>
                    </a:cubicBezTo>
                    <a:lnTo>
                      <a:pt x="3022231" y="1567478"/>
                    </a:lnTo>
                    <a:cubicBezTo>
                      <a:pt x="3022230" y="1642755"/>
                      <a:pt x="2961206" y="1703780"/>
                      <a:pt x="2885928" y="1703780"/>
                    </a:cubicBezTo>
                    <a:lnTo>
                      <a:pt x="0" y="1703780"/>
                    </a:lnTo>
                    <a:close/>
                  </a:path>
                </a:pathLst>
              </a:custGeom>
              <a:solidFill>
                <a:srgbClr val="B78FD6"/>
              </a:solidFill>
            </p:spPr>
          </p:sp>
          <p:sp>
            <p:nvSpPr>
              <p:cNvPr id="44" name="Freeform 44"/>
              <p:cNvSpPr/>
              <p:nvPr/>
            </p:nvSpPr>
            <p:spPr>
              <a:xfrm>
                <a:off x="0" y="3612525"/>
                <a:ext cx="5403189" cy="1703780"/>
              </a:xfrm>
              <a:custGeom>
                <a:avLst/>
                <a:gdLst/>
                <a:ahLst/>
                <a:cxnLst/>
                <a:rect l="l" t="t" r="r" b="b"/>
                <a:pathLst>
                  <a:path w="5403189" h="1703780">
                    <a:moveTo>
                      <a:pt x="0" y="0"/>
                    </a:moveTo>
                    <a:lnTo>
                      <a:pt x="5266887" y="0"/>
                    </a:lnTo>
                    <a:cubicBezTo>
                      <a:pt x="5342164" y="0"/>
                      <a:pt x="5403189" y="61025"/>
                      <a:pt x="5403189" y="136302"/>
                    </a:cubicBezTo>
                    <a:lnTo>
                      <a:pt x="5403189" y="1567477"/>
                    </a:lnTo>
                    <a:cubicBezTo>
                      <a:pt x="5403189" y="1642755"/>
                      <a:pt x="5342164" y="1703780"/>
                      <a:pt x="5266887" y="1703780"/>
                    </a:cubicBezTo>
                    <a:lnTo>
                      <a:pt x="0" y="1703780"/>
                    </a:lnTo>
                    <a:close/>
                  </a:path>
                </a:pathLst>
              </a:custGeom>
              <a:solidFill>
                <a:srgbClr val="B78FD6"/>
              </a:solidFill>
            </p:spPr>
          </p:sp>
          <p:sp>
            <p:nvSpPr>
              <p:cNvPr id="45" name="Freeform 45"/>
              <p:cNvSpPr/>
              <p:nvPr/>
            </p:nvSpPr>
            <p:spPr>
              <a:xfrm>
                <a:off x="0" y="5418787"/>
                <a:ext cx="8815896" cy="1703779"/>
              </a:xfrm>
              <a:custGeom>
                <a:avLst/>
                <a:gdLst/>
                <a:ahLst/>
                <a:cxnLst/>
                <a:rect l="l" t="t" r="r" b="b"/>
                <a:pathLst>
                  <a:path w="8815896" h="1703779">
                    <a:moveTo>
                      <a:pt x="0" y="0"/>
                    </a:moveTo>
                    <a:lnTo>
                      <a:pt x="8679593" y="0"/>
                    </a:lnTo>
                    <a:cubicBezTo>
                      <a:pt x="8715743" y="0"/>
                      <a:pt x="8750412" y="14361"/>
                      <a:pt x="8775974" y="39922"/>
                    </a:cubicBezTo>
                    <a:cubicBezTo>
                      <a:pt x="8801536" y="65484"/>
                      <a:pt x="8815896" y="100153"/>
                      <a:pt x="8815896" y="136303"/>
                    </a:cubicBezTo>
                    <a:lnTo>
                      <a:pt x="8815896" y="1567477"/>
                    </a:lnTo>
                    <a:cubicBezTo>
                      <a:pt x="8815896" y="1603627"/>
                      <a:pt x="8801536" y="1638296"/>
                      <a:pt x="8775974" y="1663857"/>
                    </a:cubicBezTo>
                    <a:cubicBezTo>
                      <a:pt x="8750412" y="1689419"/>
                      <a:pt x="8715743" y="1703780"/>
                      <a:pt x="8679593" y="1703780"/>
                    </a:cubicBezTo>
                    <a:lnTo>
                      <a:pt x="0" y="1703780"/>
                    </a:lnTo>
                    <a:close/>
                  </a:path>
                </a:pathLst>
              </a:custGeom>
              <a:solidFill>
                <a:srgbClr val="B78FD6"/>
              </a:solidFill>
            </p:spPr>
          </p:sp>
          <p:sp>
            <p:nvSpPr>
              <p:cNvPr id="46" name="Freeform 46"/>
              <p:cNvSpPr/>
              <p:nvPr/>
            </p:nvSpPr>
            <p:spPr>
              <a:xfrm>
                <a:off x="0" y="7225050"/>
                <a:ext cx="7863512" cy="1703780"/>
              </a:xfrm>
              <a:custGeom>
                <a:avLst/>
                <a:gdLst/>
                <a:ahLst/>
                <a:cxnLst/>
                <a:rect l="l" t="t" r="r" b="b"/>
                <a:pathLst>
                  <a:path w="7863512" h="1703780">
                    <a:moveTo>
                      <a:pt x="0" y="0"/>
                    </a:moveTo>
                    <a:lnTo>
                      <a:pt x="7727211" y="0"/>
                    </a:lnTo>
                    <a:cubicBezTo>
                      <a:pt x="7802488" y="0"/>
                      <a:pt x="7863512" y="61025"/>
                      <a:pt x="7863512" y="136302"/>
                    </a:cubicBezTo>
                    <a:lnTo>
                      <a:pt x="7863512" y="1567477"/>
                    </a:lnTo>
                    <a:cubicBezTo>
                      <a:pt x="7863512" y="1642754"/>
                      <a:pt x="7802488" y="1703779"/>
                      <a:pt x="7727211" y="1703779"/>
                    </a:cubicBezTo>
                    <a:lnTo>
                      <a:pt x="0" y="1703779"/>
                    </a:lnTo>
                    <a:close/>
                  </a:path>
                </a:pathLst>
              </a:custGeom>
              <a:solidFill>
                <a:srgbClr val="B78FD6"/>
              </a:solidFill>
            </p:spPr>
          </p:sp>
          <p:sp>
            <p:nvSpPr>
              <p:cNvPr id="47" name="Freeform 47"/>
              <p:cNvSpPr/>
              <p:nvPr/>
            </p:nvSpPr>
            <p:spPr>
              <a:xfrm>
                <a:off x="0" y="9031312"/>
                <a:ext cx="10800028" cy="1703780"/>
              </a:xfrm>
              <a:custGeom>
                <a:avLst/>
                <a:gdLst/>
                <a:ahLst/>
                <a:cxnLst/>
                <a:rect l="l" t="t" r="r" b="b"/>
                <a:pathLst>
                  <a:path w="10800028" h="1703780">
                    <a:moveTo>
                      <a:pt x="0" y="0"/>
                    </a:moveTo>
                    <a:lnTo>
                      <a:pt x="10663725" y="0"/>
                    </a:lnTo>
                    <a:cubicBezTo>
                      <a:pt x="10699875" y="0"/>
                      <a:pt x="10734544" y="14361"/>
                      <a:pt x="10760105" y="39923"/>
                    </a:cubicBezTo>
                    <a:cubicBezTo>
                      <a:pt x="10785667" y="65484"/>
                      <a:pt x="10800028" y="100153"/>
                      <a:pt x="10800028" y="136303"/>
                    </a:cubicBezTo>
                    <a:lnTo>
                      <a:pt x="10800028" y="1567477"/>
                    </a:lnTo>
                    <a:cubicBezTo>
                      <a:pt x="10800028" y="1603627"/>
                      <a:pt x="10785667" y="1638296"/>
                      <a:pt x="10760105" y="1663858"/>
                    </a:cubicBezTo>
                    <a:cubicBezTo>
                      <a:pt x="10734544" y="1689420"/>
                      <a:pt x="10699875" y="1703780"/>
                      <a:pt x="10663725" y="1703780"/>
                    </a:cubicBezTo>
                    <a:lnTo>
                      <a:pt x="0" y="1703780"/>
                    </a:lnTo>
                    <a:close/>
                  </a:path>
                </a:pathLst>
              </a:custGeom>
              <a:solidFill>
                <a:srgbClr val="B78FD6"/>
              </a:solidFill>
            </p:spPr>
          </p:sp>
          <p:sp>
            <p:nvSpPr>
              <p:cNvPr id="48" name="Freeform 48"/>
              <p:cNvSpPr/>
              <p:nvPr/>
            </p:nvSpPr>
            <p:spPr>
              <a:xfrm>
                <a:off x="0" y="10837575"/>
                <a:ext cx="6990494" cy="1703780"/>
              </a:xfrm>
              <a:custGeom>
                <a:avLst/>
                <a:gdLst/>
                <a:ahLst/>
                <a:cxnLst/>
                <a:rect l="l" t="t" r="r" b="b"/>
                <a:pathLst>
                  <a:path w="6990494" h="1703780">
                    <a:moveTo>
                      <a:pt x="0" y="0"/>
                    </a:moveTo>
                    <a:lnTo>
                      <a:pt x="6854192" y="0"/>
                    </a:lnTo>
                    <a:cubicBezTo>
                      <a:pt x="6890341" y="0"/>
                      <a:pt x="6925011" y="14360"/>
                      <a:pt x="6950572" y="39922"/>
                    </a:cubicBezTo>
                    <a:cubicBezTo>
                      <a:pt x="6976134" y="65484"/>
                      <a:pt x="6990494" y="100153"/>
                      <a:pt x="6990494" y="136302"/>
                    </a:cubicBezTo>
                    <a:lnTo>
                      <a:pt x="6990494" y="1567477"/>
                    </a:lnTo>
                    <a:cubicBezTo>
                      <a:pt x="6990494" y="1603627"/>
                      <a:pt x="6976134" y="1638296"/>
                      <a:pt x="6950572" y="1663857"/>
                    </a:cubicBezTo>
                    <a:cubicBezTo>
                      <a:pt x="6925011" y="1689419"/>
                      <a:pt x="6890341" y="1703780"/>
                      <a:pt x="6854192" y="1703780"/>
                    </a:cubicBezTo>
                    <a:lnTo>
                      <a:pt x="0" y="1703780"/>
                    </a:lnTo>
                    <a:close/>
                  </a:path>
                </a:pathLst>
              </a:custGeom>
              <a:solidFill>
                <a:srgbClr val="B78FD6"/>
              </a:solidFill>
            </p:spPr>
          </p:sp>
          <p:sp>
            <p:nvSpPr>
              <p:cNvPr id="49" name="Freeform 49"/>
              <p:cNvSpPr/>
              <p:nvPr/>
            </p:nvSpPr>
            <p:spPr>
              <a:xfrm>
                <a:off x="0" y="12643838"/>
                <a:ext cx="1196829" cy="1703780"/>
              </a:xfrm>
              <a:custGeom>
                <a:avLst/>
                <a:gdLst/>
                <a:ahLst/>
                <a:cxnLst/>
                <a:rect l="l" t="t" r="r" b="b"/>
                <a:pathLst>
                  <a:path w="1196829" h="1703780">
                    <a:moveTo>
                      <a:pt x="0" y="0"/>
                    </a:moveTo>
                    <a:lnTo>
                      <a:pt x="1060527" y="0"/>
                    </a:lnTo>
                    <a:cubicBezTo>
                      <a:pt x="1096676" y="0"/>
                      <a:pt x="1131346" y="14360"/>
                      <a:pt x="1156907" y="39922"/>
                    </a:cubicBezTo>
                    <a:cubicBezTo>
                      <a:pt x="1182469" y="65483"/>
                      <a:pt x="1196829" y="100152"/>
                      <a:pt x="1196829" y="136302"/>
                    </a:cubicBezTo>
                    <a:lnTo>
                      <a:pt x="1196829" y="1567476"/>
                    </a:lnTo>
                    <a:cubicBezTo>
                      <a:pt x="1196829" y="1603626"/>
                      <a:pt x="1182469" y="1638295"/>
                      <a:pt x="1156907" y="1663856"/>
                    </a:cubicBezTo>
                    <a:cubicBezTo>
                      <a:pt x="1131346" y="1689419"/>
                      <a:pt x="1096677" y="1703779"/>
                      <a:pt x="1060527" y="1703779"/>
                    </a:cubicBezTo>
                    <a:lnTo>
                      <a:pt x="0" y="1703779"/>
                    </a:lnTo>
                    <a:close/>
                  </a:path>
                </a:pathLst>
              </a:custGeom>
              <a:solidFill>
                <a:srgbClr val="B78FD6"/>
              </a:solidFill>
            </p:spPr>
          </p:sp>
        </p:grpSp>
      </p:grpSp>
      <p:grpSp>
        <p:nvGrpSpPr>
          <p:cNvPr id="50" name="Group 50"/>
          <p:cNvGrpSpPr/>
          <p:nvPr/>
        </p:nvGrpSpPr>
        <p:grpSpPr>
          <a:xfrm rot="-2700000">
            <a:off x="11043155" y="5994956"/>
            <a:ext cx="937770" cy="936269"/>
            <a:chOff x="0" y="0"/>
            <a:chExt cx="6350000" cy="6339840"/>
          </a:xfrm>
        </p:grpSpPr>
        <p:sp>
          <p:nvSpPr>
            <p:cNvPr id="51" name="Freeform 51"/>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grpSp>
        <p:nvGrpSpPr>
          <p:cNvPr id="52" name="Group 52"/>
          <p:cNvGrpSpPr/>
          <p:nvPr/>
        </p:nvGrpSpPr>
        <p:grpSpPr>
          <a:xfrm rot="-2700000">
            <a:off x="15517972" y="5948769"/>
            <a:ext cx="937770" cy="936269"/>
            <a:chOff x="0" y="0"/>
            <a:chExt cx="6350000" cy="6339840"/>
          </a:xfrm>
        </p:grpSpPr>
        <p:sp>
          <p:nvSpPr>
            <p:cNvPr id="53" name="Freeform 5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54" name="AutoShape 54"/>
          <p:cNvSpPr/>
          <p:nvPr/>
        </p:nvSpPr>
        <p:spPr>
          <a:xfrm>
            <a:off x="4880448" y="2275340"/>
            <a:ext cx="4263552" cy="4350267"/>
          </a:xfrm>
          <a:prstGeom prst="rect">
            <a:avLst/>
          </a:prstGeom>
          <a:solidFill>
            <a:srgbClr val="FFFFFF"/>
          </a:solidFill>
        </p:spPr>
      </p:sp>
      <p:sp>
        <p:nvSpPr>
          <p:cNvPr id="55" name="TextBox 55"/>
          <p:cNvSpPr txBox="1"/>
          <p:nvPr/>
        </p:nvSpPr>
        <p:spPr>
          <a:xfrm>
            <a:off x="13914726" y="7119949"/>
            <a:ext cx="4203907" cy="485775"/>
          </a:xfrm>
          <a:prstGeom prst="rect">
            <a:avLst/>
          </a:prstGeom>
        </p:spPr>
        <p:txBody>
          <a:bodyPr lIns="0" tIns="0" rIns="0" bIns="0" rtlCol="0" anchor="t">
            <a:spAutoFit/>
          </a:bodyPr>
          <a:lstStyle/>
          <a:p>
            <a:pPr algn="ctr">
              <a:lnSpc>
                <a:spcPts val="3750"/>
              </a:lnSpc>
            </a:pPr>
            <a:r>
              <a:rPr lang="en-US" sz="3000" spc="195">
                <a:solidFill>
                  <a:srgbClr val="FFFFFF"/>
                </a:solidFill>
                <a:latin typeface="Gidole"/>
              </a:rPr>
              <a:t>LENGTH OF RESIDENCY</a:t>
            </a:r>
          </a:p>
        </p:txBody>
      </p:sp>
      <p:grpSp>
        <p:nvGrpSpPr>
          <p:cNvPr id="56" name="Group 56"/>
          <p:cNvGrpSpPr/>
          <p:nvPr/>
        </p:nvGrpSpPr>
        <p:grpSpPr>
          <a:xfrm>
            <a:off x="5162674" y="2451844"/>
            <a:ext cx="3639455" cy="4011247"/>
            <a:chOff x="0" y="0"/>
            <a:chExt cx="4852607" cy="5348329"/>
          </a:xfrm>
        </p:grpSpPr>
        <p:sp>
          <p:nvSpPr>
            <p:cNvPr id="57" name="TextBox 57"/>
            <p:cNvSpPr txBox="1"/>
            <p:nvPr/>
          </p:nvSpPr>
          <p:spPr>
            <a:xfrm>
              <a:off x="3054158" y="4562154"/>
              <a:ext cx="971220" cy="786175"/>
            </a:xfrm>
            <a:prstGeom prst="rect">
              <a:avLst/>
            </a:prstGeom>
          </p:spPr>
          <p:txBody>
            <a:bodyPr lIns="0" tIns="0" rIns="0" bIns="0" rtlCol="0" anchor="t">
              <a:spAutoFit/>
            </a:bodyPr>
            <a:lstStyle/>
            <a:p>
              <a:pPr algn="ctr">
                <a:lnSpc>
                  <a:spcPts val="2367"/>
                </a:lnSpc>
              </a:pPr>
              <a:r>
                <a:rPr lang="en-US" sz="1691">
                  <a:solidFill>
                    <a:srgbClr val="050405"/>
                  </a:solidFill>
                  <a:latin typeface="Arimo"/>
                </a:rPr>
                <a:t>Pākehā</a:t>
              </a:r>
            </a:p>
            <a:p>
              <a:pPr algn="ctr">
                <a:lnSpc>
                  <a:spcPts val="2367"/>
                </a:lnSpc>
              </a:pPr>
              <a:r>
                <a:rPr lang="en-US" sz="1691">
                  <a:solidFill>
                    <a:srgbClr val="050405"/>
                  </a:solidFill>
                  <a:latin typeface="Arimo"/>
                </a:rPr>
                <a:t>51.7%</a:t>
              </a:r>
            </a:p>
          </p:txBody>
        </p:sp>
        <p:sp>
          <p:nvSpPr>
            <p:cNvPr id="58" name="TextBox 58"/>
            <p:cNvSpPr txBox="1"/>
            <p:nvPr/>
          </p:nvSpPr>
          <p:spPr>
            <a:xfrm>
              <a:off x="4040582" y="171533"/>
              <a:ext cx="812025" cy="786175"/>
            </a:xfrm>
            <a:prstGeom prst="rect">
              <a:avLst/>
            </a:prstGeom>
          </p:spPr>
          <p:txBody>
            <a:bodyPr lIns="0" tIns="0" rIns="0" bIns="0" rtlCol="0" anchor="t">
              <a:spAutoFit/>
            </a:bodyPr>
            <a:lstStyle/>
            <a:p>
              <a:pPr algn="ctr">
                <a:lnSpc>
                  <a:spcPts val="2367"/>
                </a:lnSpc>
              </a:pPr>
              <a:r>
                <a:rPr lang="en-US" sz="1691">
                  <a:solidFill>
                    <a:srgbClr val="050405"/>
                  </a:solidFill>
                  <a:latin typeface="Arimo"/>
                </a:rPr>
                <a:t>Māori</a:t>
              </a:r>
            </a:p>
            <a:p>
              <a:pPr algn="ctr">
                <a:lnSpc>
                  <a:spcPts val="2367"/>
                </a:lnSpc>
              </a:pPr>
              <a:r>
                <a:rPr lang="en-US" sz="1691">
                  <a:solidFill>
                    <a:srgbClr val="050405"/>
                  </a:solidFill>
                  <a:latin typeface="Arimo"/>
                </a:rPr>
                <a:t>20.4%</a:t>
              </a:r>
            </a:p>
          </p:txBody>
        </p:sp>
        <p:sp>
          <p:nvSpPr>
            <p:cNvPr id="59" name="TextBox 59"/>
            <p:cNvSpPr txBox="1"/>
            <p:nvPr/>
          </p:nvSpPr>
          <p:spPr>
            <a:xfrm>
              <a:off x="1428368" y="-47625"/>
              <a:ext cx="812025" cy="786175"/>
            </a:xfrm>
            <a:prstGeom prst="rect">
              <a:avLst/>
            </a:prstGeom>
          </p:spPr>
          <p:txBody>
            <a:bodyPr lIns="0" tIns="0" rIns="0" bIns="0" rtlCol="0" anchor="t">
              <a:spAutoFit/>
            </a:bodyPr>
            <a:lstStyle/>
            <a:p>
              <a:pPr algn="ctr">
                <a:lnSpc>
                  <a:spcPts val="2367"/>
                </a:lnSpc>
              </a:pPr>
              <a:r>
                <a:rPr lang="en-US" sz="1691">
                  <a:solidFill>
                    <a:srgbClr val="050405"/>
                  </a:solidFill>
                  <a:latin typeface="Arimo"/>
                </a:rPr>
                <a:t>Other</a:t>
              </a:r>
            </a:p>
            <a:p>
              <a:pPr algn="ctr">
                <a:lnSpc>
                  <a:spcPts val="2367"/>
                </a:lnSpc>
              </a:pPr>
              <a:r>
                <a:rPr lang="en-US" sz="1691">
                  <a:solidFill>
                    <a:srgbClr val="050405"/>
                  </a:solidFill>
                  <a:latin typeface="Arimo"/>
                </a:rPr>
                <a:t>15.1%</a:t>
              </a:r>
            </a:p>
          </p:txBody>
        </p:sp>
        <p:sp>
          <p:nvSpPr>
            <p:cNvPr id="60" name="TextBox 60"/>
            <p:cNvSpPr txBox="1"/>
            <p:nvPr/>
          </p:nvSpPr>
          <p:spPr>
            <a:xfrm>
              <a:off x="185385" y="1640267"/>
              <a:ext cx="716378" cy="786175"/>
            </a:xfrm>
            <a:prstGeom prst="rect">
              <a:avLst/>
            </a:prstGeom>
          </p:spPr>
          <p:txBody>
            <a:bodyPr lIns="0" tIns="0" rIns="0" bIns="0" rtlCol="0" anchor="t">
              <a:spAutoFit/>
            </a:bodyPr>
            <a:lstStyle/>
            <a:p>
              <a:pPr algn="ctr">
                <a:lnSpc>
                  <a:spcPts val="2367"/>
                </a:lnSpc>
              </a:pPr>
              <a:r>
                <a:rPr lang="en-US" sz="1691">
                  <a:solidFill>
                    <a:srgbClr val="050405"/>
                  </a:solidFill>
                  <a:latin typeface="Arimo"/>
                </a:rPr>
                <a:t>Asian</a:t>
              </a:r>
            </a:p>
            <a:p>
              <a:pPr algn="ctr">
                <a:lnSpc>
                  <a:spcPts val="2367"/>
                </a:lnSpc>
              </a:pPr>
              <a:r>
                <a:rPr lang="en-US" sz="1691">
                  <a:solidFill>
                    <a:srgbClr val="050405"/>
                  </a:solidFill>
                  <a:latin typeface="Arimo"/>
                </a:rPr>
                <a:t>7.1%</a:t>
              </a:r>
            </a:p>
          </p:txBody>
        </p:sp>
        <p:sp>
          <p:nvSpPr>
            <p:cNvPr id="61" name="TextBox 61"/>
            <p:cNvSpPr txBox="1"/>
            <p:nvPr/>
          </p:nvSpPr>
          <p:spPr>
            <a:xfrm>
              <a:off x="0" y="2395810"/>
              <a:ext cx="1002741" cy="786175"/>
            </a:xfrm>
            <a:prstGeom prst="rect">
              <a:avLst/>
            </a:prstGeom>
          </p:spPr>
          <p:txBody>
            <a:bodyPr lIns="0" tIns="0" rIns="0" bIns="0" rtlCol="0" anchor="t">
              <a:spAutoFit/>
            </a:bodyPr>
            <a:lstStyle/>
            <a:p>
              <a:pPr algn="ctr">
                <a:lnSpc>
                  <a:spcPts val="2367"/>
                </a:lnSpc>
              </a:pPr>
              <a:r>
                <a:rPr lang="en-US" sz="1691">
                  <a:solidFill>
                    <a:srgbClr val="050405"/>
                  </a:solidFill>
                  <a:latin typeface="Arimo"/>
                </a:rPr>
                <a:t>Pasifika</a:t>
              </a:r>
            </a:p>
            <a:p>
              <a:pPr algn="ctr">
                <a:lnSpc>
                  <a:spcPts val="2367"/>
                </a:lnSpc>
              </a:pPr>
              <a:r>
                <a:rPr lang="en-US" sz="1691">
                  <a:solidFill>
                    <a:srgbClr val="050405"/>
                  </a:solidFill>
                  <a:latin typeface="Arimo"/>
                </a:rPr>
                <a:t>2.7%</a:t>
              </a:r>
            </a:p>
          </p:txBody>
        </p:sp>
        <p:sp>
          <p:nvSpPr>
            <p:cNvPr id="62" name="TextBox 62"/>
            <p:cNvSpPr txBox="1"/>
            <p:nvPr/>
          </p:nvSpPr>
          <p:spPr>
            <a:xfrm>
              <a:off x="468342" y="768491"/>
              <a:ext cx="891261" cy="786175"/>
            </a:xfrm>
            <a:prstGeom prst="rect">
              <a:avLst/>
            </a:prstGeom>
          </p:spPr>
          <p:txBody>
            <a:bodyPr lIns="0" tIns="0" rIns="0" bIns="0" rtlCol="0" anchor="t">
              <a:spAutoFit/>
            </a:bodyPr>
            <a:lstStyle/>
            <a:p>
              <a:pPr algn="ctr">
                <a:lnSpc>
                  <a:spcPts val="2367"/>
                </a:lnSpc>
              </a:pPr>
              <a:r>
                <a:rPr lang="en-US" sz="1691">
                  <a:solidFill>
                    <a:srgbClr val="050405"/>
                  </a:solidFill>
                  <a:latin typeface="Arimo"/>
                </a:rPr>
                <a:t>African</a:t>
              </a:r>
            </a:p>
            <a:p>
              <a:pPr algn="ctr">
                <a:lnSpc>
                  <a:spcPts val="2367"/>
                </a:lnSpc>
              </a:pPr>
              <a:r>
                <a:rPr lang="en-US" sz="1691">
                  <a:solidFill>
                    <a:srgbClr val="050405"/>
                  </a:solidFill>
                  <a:latin typeface="Arimo"/>
                </a:rPr>
                <a:t>0.9%</a:t>
              </a:r>
            </a:p>
          </p:txBody>
        </p:sp>
        <p:grpSp>
          <p:nvGrpSpPr>
            <p:cNvPr id="63" name="Group 63"/>
            <p:cNvGrpSpPr>
              <a:grpSpLocks noChangeAspect="1"/>
            </p:cNvGrpSpPr>
            <p:nvPr/>
          </p:nvGrpSpPr>
          <p:grpSpPr>
            <a:xfrm>
              <a:off x="1091026" y="697467"/>
              <a:ext cx="3747809" cy="3747809"/>
              <a:chOff x="0" y="0"/>
              <a:chExt cx="2540000" cy="2540000"/>
            </a:xfrm>
          </p:grpSpPr>
          <p:sp>
            <p:nvSpPr>
              <p:cNvPr id="64" name="Freeform 64"/>
              <p:cNvSpPr/>
              <p:nvPr/>
            </p:nvSpPr>
            <p:spPr>
              <a:xfrm>
                <a:off x="1270000" y="0"/>
                <a:ext cx="1234387" cy="1270000"/>
              </a:xfrm>
              <a:custGeom>
                <a:avLst/>
                <a:gdLst/>
                <a:ahLst/>
                <a:cxnLst/>
                <a:rect l="l" t="t" r="r" b="b"/>
                <a:pathLst>
                  <a:path w="1234387" h="1270000">
                    <a:moveTo>
                      <a:pt x="0" y="0"/>
                    </a:moveTo>
                    <a:lnTo>
                      <a:pt x="0" y="0"/>
                    </a:lnTo>
                    <a:cubicBezTo>
                      <a:pt x="586364" y="0"/>
                      <a:pt x="1096503" y="401435"/>
                      <a:pt x="1234387" y="971357"/>
                    </a:cubicBezTo>
                    <a:lnTo>
                      <a:pt x="0" y="1270000"/>
                    </a:lnTo>
                    <a:close/>
                  </a:path>
                </a:pathLst>
              </a:custGeom>
              <a:solidFill>
                <a:srgbClr val="B78FD6"/>
              </a:solidFill>
            </p:spPr>
          </p:sp>
          <p:sp>
            <p:nvSpPr>
              <p:cNvPr id="65" name="Freeform 65"/>
              <p:cNvSpPr/>
              <p:nvPr/>
            </p:nvSpPr>
            <p:spPr>
              <a:xfrm>
                <a:off x="10940" y="910037"/>
                <a:ext cx="2612293" cy="1716478"/>
              </a:xfrm>
              <a:custGeom>
                <a:avLst/>
                <a:gdLst/>
                <a:ahLst/>
                <a:cxnLst/>
                <a:rect l="l" t="t" r="r" b="b"/>
                <a:pathLst>
                  <a:path w="2612293" h="1716478">
                    <a:moveTo>
                      <a:pt x="2476979" y="0"/>
                    </a:moveTo>
                    <a:cubicBezTo>
                      <a:pt x="2612293" y="457830"/>
                      <a:pt x="2479421" y="952870"/>
                      <a:pt x="2133038" y="1281409"/>
                    </a:cubicBezTo>
                    <a:cubicBezTo>
                      <a:pt x="1786656" y="1609948"/>
                      <a:pt x="1285287" y="1716477"/>
                      <a:pt x="835246" y="1557160"/>
                    </a:cubicBezTo>
                    <a:cubicBezTo>
                      <a:pt x="385205" y="1397844"/>
                      <a:pt x="62529" y="999598"/>
                      <a:pt x="0" y="526302"/>
                    </a:cubicBezTo>
                    <a:lnTo>
                      <a:pt x="1259060" y="359963"/>
                    </a:lnTo>
                    <a:close/>
                  </a:path>
                </a:pathLst>
              </a:custGeom>
              <a:solidFill>
                <a:srgbClr val="7F73B0"/>
              </a:solidFill>
            </p:spPr>
          </p:sp>
          <p:sp>
            <p:nvSpPr>
              <p:cNvPr id="66" name="Freeform 66"/>
              <p:cNvSpPr/>
              <p:nvPr/>
            </p:nvSpPr>
            <p:spPr>
              <a:xfrm>
                <a:off x="-2495" y="1224227"/>
                <a:ext cx="1272495" cy="274831"/>
              </a:xfrm>
              <a:custGeom>
                <a:avLst/>
                <a:gdLst/>
                <a:ahLst/>
                <a:cxnLst/>
                <a:rect l="l" t="t" r="r" b="b"/>
                <a:pathLst>
                  <a:path w="1272495" h="274831">
                    <a:moveTo>
                      <a:pt x="23322" y="274831"/>
                    </a:moveTo>
                    <a:cubicBezTo>
                      <a:pt x="6707" y="184217"/>
                      <a:pt x="0" y="92064"/>
                      <a:pt x="3320" y="0"/>
                    </a:cubicBezTo>
                    <a:lnTo>
                      <a:pt x="1272495" y="45773"/>
                    </a:lnTo>
                    <a:close/>
                  </a:path>
                </a:pathLst>
              </a:custGeom>
              <a:solidFill>
                <a:srgbClr val="4D5787"/>
              </a:solidFill>
            </p:spPr>
          </p:sp>
          <p:sp>
            <p:nvSpPr>
              <p:cNvPr id="67" name="Freeform 67"/>
              <p:cNvSpPr/>
              <p:nvPr/>
            </p:nvSpPr>
            <p:spPr>
              <a:xfrm>
                <a:off x="-2823" y="680774"/>
                <a:ext cx="1272823" cy="606942"/>
              </a:xfrm>
              <a:custGeom>
                <a:avLst/>
                <a:gdLst/>
                <a:ahLst/>
                <a:cxnLst/>
                <a:rect l="l" t="t" r="r" b="b"/>
                <a:pathLst>
                  <a:path w="1272823" h="606942">
                    <a:moveTo>
                      <a:pt x="2947" y="606942"/>
                    </a:moveTo>
                    <a:cubicBezTo>
                      <a:pt x="0" y="395731"/>
                      <a:pt x="49782" y="187121"/>
                      <a:pt x="147784" y="0"/>
                    </a:cubicBezTo>
                    <a:lnTo>
                      <a:pt x="1272823" y="589226"/>
                    </a:lnTo>
                    <a:close/>
                  </a:path>
                </a:pathLst>
              </a:custGeom>
              <a:solidFill>
                <a:srgbClr val="233B5C"/>
              </a:solidFill>
            </p:spPr>
          </p:sp>
          <p:sp>
            <p:nvSpPr>
              <p:cNvPr id="68" name="Freeform 68"/>
              <p:cNvSpPr/>
              <p:nvPr/>
            </p:nvSpPr>
            <p:spPr>
              <a:xfrm>
                <a:off x="116918" y="535832"/>
                <a:ext cx="1153082" cy="734168"/>
              </a:xfrm>
              <a:custGeom>
                <a:avLst/>
                <a:gdLst/>
                <a:ahLst/>
                <a:cxnLst/>
                <a:rect l="l" t="t" r="r" b="b"/>
                <a:pathLst>
                  <a:path w="1153082" h="734168">
                    <a:moveTo>
                      <a:pt x="0" y="201907"/>
                    </a:moveTo>
                    <a:cubicBezTo>
                      <a:pt x="32654" y="131165"/>
                      <a:pt x="71750" y="63578"/>
                      <a:pt x="116792" y="0"/>
                    </a:cubicBezTo>
                    <a:lnTo>
                      <a:pt x="1153082" y="734168"/>
                    </a:lnTo>
                    <a:close/>
                  </a:path>
                </a:pathLst>
              </a:custGeom>
              <a:solidFill>
                <a:srgbClr val="001F33"/>
              </a:solidFill>
            </p:spPr>
          </p:sp>
          <p:sp>
            <p:nvSpPr>
              <p:cNvPr id="69" name="Freeform 69"/>
              <p:cNvSpPr/>
              <p:nvPr/>
            </p:nvSpPr>
            <p:spPr>
              <a:xfrm>
                <a:off x="198312" y="479179"/>
                <a:ext cx="1071688" cy="790821"/>
              </a:xfrm>
              <a:custGeom>
                <a:avLst/>
                <a:gdLst/>
                <a:ahLst/>
                <a:cxnLst/>
                <a:rect l="l" t="t" r="r" b="b"/>
                <a:pathLst>
                  <a:path w="1071688" h="790821">
                    <a:moveTo>
                      <a:pt x="0" y="109364"/>
                    </a:moveTo>
                    <a:cubicBezTo>
                      <a:pt x="24038" y="71560"/>
                      <a:pt x="50060" y="35054"/>
                      <a:pt x="77956" y="0"/>
                    </a:cubicBezTo>
                    <a:lnTo>
                      <a:pt x="1071688" y="790821"/>
                    </a:lnTo>
                    <a:close/>
                  </a:path>
                </a:pathLst>
              </a:custGeom>
              <a:solidFill>
                <a:srgbClr val="333C56"/>
              </a:solidFill>
            </p:spPr>
          </p:sp>
          <p:sp>
            <p:nvSpPr>
              <p:cNvPr id="70" name="Freeform 70"/>
              <p:cNvSpPr/>
              <p:nvPr/>
            </p:nvSpPr>
            <p:spPr>
              <a:xfrm>
                <a:off x="237986" y="0"/>
                <a:ext cx="1032014" cy="1270000"/>
              </a:xfrm>
              <a:custGeom>
                <a:avLst/>
                <a:gdLst/>
                <a:ahLst/>
                <a:cxnLst/>
                <a:rect l="l" t="t" r="r" b="b"/>
                <a:pathLst>
                  <a:path w="1032014" h="1270000">
                    <a:moveTo>
                      <a:pt x="0" y="529833"/>
                    </a:moveTo>
                    <a:cubicBezTo>
                      <a:pt x="238507" y="197283"/>
                      <a:pt x="622649" y="41"/>
                      <a:pt x="1031887" y="0"/>
                    </a:cubicBezTo>
                    <a:lnTo>
                      <a:pt x="1032014" y="1270000"/>
                    </a:lnTo>
                    <a:close/>
                  </a:path>
                </a:pathLst>
              </a:custGeom>
              <a:solidFill>
                <a:srgbClr val="645B78"/>
              </a:solidFill>
            </p:spPr>
          </p:sp>
          <p:sp>
            <p:nvSpPr>
              <p:cNvPr id="71" name="Freeform 71"/>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967D98"/>
              </a:solidFill>
            </p:spPr>
          </p:sp>
        </p:grpSp>
      </p:grpSp>
      <p:grpSp>
        <p:nvGrpSpPr>
          <p:cNvPr id="72" name="Group 72"/>
          <p:cNvGrpSpPr/>
          <p:nvPr/>
        </p:nvGrpSpPr>
        <p:grpSpPr>
          <a:xfrm rot="-2700000">
            <a:off x="6543339" y="5994956"/>
            <a:ext cx="937770" cy="936269"/>
            <a:chOff x="0" y="0"/>
            <a:chExt cx="6350000" cy="6339840"/>
          </a:xfrm>
        </p:grpSpPr>
        <p:sp>
          <p:nvSpPr>
            <p:cNvPr id="73" name="Freeform 7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74" name="AutoShape 74"/>
          <p:cNvSpPr/>
          <p:nvPr/>
        </p:nvSpPr>
        <p:spPr>
          <a:xfrm>
            <a:off x="350671" y="2283576"/>
            <a:ext cx="4263552" cy="4342030"/>
          </a:xfrm>
          <a:prstGeom prst="rect">
            <a:avLst/>
          </a:prstGeom>
          <a:solidFill>
            <a:srgbClr val="FFFFFF"/>
          </a:solidFill>
        </p:spPr>
      </p:sp>
      <p:grpSp>
        <p:nvGrpSpPr>
          <p:cNvPr id="75" name="Group 75"/>
          <p:cNvGrpSpPr/>
          <p:nvPr/>
        </p:nvGrpSpPr>
        <p:grpSpPr>
          <a:xfrm rot="-2700000">
            <a:off x="2013562" y="5994956"/>
            <a:ext cx="937770" cy="936269"/>
            <a:chOff x="0" y="0"/>
            <a:chExt cx="6350000" cy="6339840"/>
          </a:xfrm>
        </p:grpSpPr>
        <p:sp>
          <p:nvSpPr>
            <p:cNvPr id="76" name="Freeform 7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77" name="TextBox 77"/>
          <p:cNvSpPr txBox="1"/>
          <p:nvPr/>
        </p:nvSpPr>
        <p:spPr>
          <a:xfrm>
            <a:off x="350671" y="7097089"/>
            <a:ext cx="4203907" cy="531495"/>
          </a:xfrm>
          <a:prstGeom prst="rect">
            <a:avLst/>
          </a:prstGeom>
        </p:spPr>
        <p:txBody>
          <a:bodyPr lIns="0" tIns="0" rIns="0" bIns="0" rtlCol="0" anchor="t">
            <a:spAutoFit/>
          </a:bodyPr>
          <a:lstStyle/>
          <a:p>
            <a:pPr algn="ctr">
              <a:lnSpc>
                <a:spcPts val="4125"/>
              </a:lnSpc>
            </a:pPr>
            <a:r>
              <a:rPr lang="en-US" sz="3300" spc="214">
                <a:solidFill>
                  <a:srgbClr val="FFFFFF"/>
                </a:solidFill>
                <a:latin typeface="Gidole"/>
              </a:rPr>
              <a:t>GENDER</a:t>
            </a:r>
          </a:p>
        </p:txBody>
      </p:sp>
      <p:grpSp>
        <p:nvGrpSpPr>
          <p:cNvPr id="78" name="Group 78"/>
          <p:cNvGrpSpPr/>
          <p:nvPr/>
        </p:nvGrpSpPr>
        <p:grpSpPr>
          <a:xfrm>
            <a:off x="809177" y="2459967"/>
            <a:ext cx="3374654" cy="3682178"/>
            <a:chOff x="0" y="0"/>
            <a:chExt cx="4499539" cy="4909570"/>
          </a:xfrm>
        </p:grpSpPr>
        <p:sp>
          <p:nvSpPr>
            <p:cNvPr id="79" name="TextBox 79"/>
            <p:cNvSpPr txBox="1"/>
            <p:nvPr/>
          </p:nvSpPr>
          <p:spPr>
            <a:xfrm>
              <a:off x="0" y="4123395"/>
              <a:ext cx="954881" cy="786175"/>
            </a:xfrm>
            <a:prstGeom prst="rect">
              <a:avLst/>
            </a:prstGeom>
          </p:spPr>
          <p:txBody>
            <a:bodyPr lIns="0" tIns="0" rIns="0" bIns="0" rtlCol="0" anchor="t">
              <a:spAutoFit/>
            </a:bodyPr>
            <a:lstStyle/>
            <a:p>
              <a:pPr algn="ctr">
                <a:lnSpc>
                  <a:spcPts val="2367"/>
                </a:lnSpc>
              </a:pPr>
              <a:r>
                <a:rPr lang="en-US" sz="1691">
                  <a:solidFill>
                    <a:srgbClr val="050405"/>
                  </a:solidFill>
                  <a:latin typeface="Arimo"/>
                </a:rPr>
                <a:t>Female</a:t>
              </a:r>
            </a:p>
            <a:p>
              <a:pPr algn="ctr">
                <a:lnSpc>
                  <a:spcPts val="2367"/>
                </a:lnSpc>
              </a:pPr>
              <a:r>
                <a:rPr lang="en-US" sz="1691">
                  <a:solidFill>
                    <a:srgbClr val="050405"/>
                  </a:solidFill>
                  <a:latin typeface="Arimo"/>
                </a:rPr>
                <a:t>73.7%</a:t>
              </a:r>
            </a:p>
          </p:txBody>
        </p:sp>
        <p:sp>
          <p:nvSpPr>
            <p:cNvPr id="80" name="TextBox 80"/>
            <p:cNvSpPr txBox="1"/>
            <p:nvPr/>
          </p:nvSpPr>
          <p:spPr>
            <a:xfrm>
              <a:off x="3687514" y="742091"/>
              <a:ext cx="812025" cy="786175"/>
            </a:xfrm>
            <a:prstGeom prst="rect">
              <a:avLst/>
            </a:prstGeom>
          </p:spPr>
          <p:txBody>
            <a:bodyPr lIns="0" tIns="0" rIns="0" bIns="0" rtlCol="0" anchor="t">
              <a:spAutoFit/>
            </a:bodyPr>
            <a:lstStyle/>
            <a:p>
              <a:pPr algn="ctr">
                <a:lnSpc>
                  <a:spcPts val="2367"/>
                </a:lnSpc>
              </a:pPr>
              <a:r>
                <a:rPr lang="en-US" sz="1691">
                  <a:solidFill>
                    <a:srgbClr val="050405"/>
                  </a:solidFill>
                  <a:latin typeface="Arimo"/>
                </a:rPr>
                <a:t>Male</a:t>
              </a:r>
            </a:p>
            <a:p>
              <a:pPr algn="ctr">
                <a:lnSpc>
                  <a:spcPts val="2367"/>
                </a:lnSpc>
              </a:pPr>
              <a:r>
                <a:rPr lang="en-US" sz="1691">
                  <a:solidFill>
                    <a:srgbClr val="050405"/>
                  </a:solidFill>
                  <a:latin typeface="Arimo"/>
                </a:rPr>
                <a:t>26.2%</a:t>
              </a:r>
            </a:p>
          </p:txBody>
        </p:sp>
        <p:sp>
          <p:nvSpPr>
            <p:cNvPr id="81" name="TextBox 81"/>
            <p:cNvSpPr txBox="1"/>
            <p:nvPr/>
          </p:nvSpPr>
          <p:spPr>
            <a:xfrm>
              <a:off x="1486959" y="-47625"/>
              <a:ext cx="1559924" cy="786175"/>
            </a:xfrm>
            <a:prstGeom prst="rect">
              <a:avLst/>
            </a:prstGeom>
          </p:spPr>
          <p:txBody>
            <a:bodyPr lIns="0" tIns="0" rIns="0" bIns="0" rtlCol="0" anchor="t">
              <a:spAutoFit/>
            </a:bodyPr>
            <a:lstStyle/>
            <a:p>
              <a:pPr algn="ctr">
                <a:lnSpc>
                  <a:spcPts val="2367"/>
                </a:lnSpc>
              </a:pPr>
              <a:r>
                <a:rPr lang="en-US" sz="1691">
                  <a:solidFill>
                    <a:srgbClr val="050405"/>
                  </a:solidFill>
                  <a:latin typeface="Arimo"/>
                </a:rPr>
                <a:t>Undisclosed</a:t>
              </a:r>
            </a:p>
            <a:p>
              <a:pPr algn="ctr">
                <a:lnSpc>
                  <a:spcPts val="2367"/>
                </a:lnSpc>
              </a:pPr>
              <a:r>
                <a:rPr lang="en-US" sz="1691">
                  <a:solidFill>
                    <a:srgbClr val="050405"/>
                  </a:solidFill>
                  <a:latin typeface="Arimo"/>
                </a:rPr>
                <a:t>0.2%</a:t>
              </a:r>
            </a:p>
          </p:txBody>
        </p:sp>
        <p:grpSp>
          <p:nvGrpSpPr>
            <p:cNvPr id="82" name="Group 82"/>
            <p:cNvGrpSpPr>
              <a:grpSpLocks noChangeAspect="1"/>
            </p:cNvGrpSpPr>
            <p:nvPr/>
          </p:nvGrpSpPr>
          <p:grpSpPr>
            <a:xfrm>
              <a:off x="406854" y="970685"/>
              <a:ext cx="3747809" cy="3747809"/>
              <a:chOff x="0" y="0"/>
              <a:chExt cx="2540000" cy="2540000"/>
            </a:xfrm>
          </p:grpSpPr>
          <p:sp>
            <p:nvSpPr>
              <p:cNvPr id="83" name="Freeform 83"/>
              <p:cNvSpPr/>
              <p:nvPr/>
            </p:nvSpPr>
            <p:spPr>
              <a:xfrm>
                <a:off x="1270000" y="0"/>
                <a:ext cx="1304985" cy="1425401"/>
              </a:xfrm>
              <a:custGeom>
                <a:avLst/>
                <a:gdLst/>
                <a:ahLst/>
                <a:cxnLst/>
                <a:rect l="l" t="t" r="r" b="b"/>
                <a:pathLst>
                  <a:path w="1304985" h="1425401">
                    <a:moveTo>
                      <a:pt x="0" y="0"/>
                    </a:moveTo>
                    <a:lnTo>
                      <a:pt x="0" y="0"/>
                    </a:lnTo>
                    <a:cubicBezTo>
                      <a:pt x="363902" y="0"/>
                      <a:pt x="710322" y="156102"/>
                      <a:pt x="951383" y="428709"/>
                    </a:cubicBezTo>
                    <a:cubicBezTo>
                      <a:pt x="1192444" y="701316"/>
                      <a:pt x="1304985" y="1064233"/>
                      <a:pt x="1260457" y="1425401"/>
                    </a:cubicBezTo>
                    <a:lnTo>
                      <a:pt x="0" y="1270000"/>
                    </a:lnTo>
                    <a:close/>
                  </a:path>
                </a:pathLst>
              </a:custGeom>
              <a:solidFill>
                <a:srgbClr val="B78FD6"/>
              </a:solidFill>
            </p:spPr>
          </p:sp>
          <p:sp>
            <p:nvSpPr>
              <p:cNvPr id="84" name="Freeform 84"/>
              <p:cNvSpPr/>
              <p:nvPr/>
            </p:nvSpPr>
            <p:spPr>
              <a:xfrm>
                <a:off x="-16282" y="0"/>
                <a:ext cx="2552930" cy="2571875"/>
              </a:xfrm>
              <a:custGeom>
                <a:avLst/>
                <a:gdLst/>
                <a:ahLst/>
                <a:cxnLst/>
                <a:rect l="l" t="t" r="r" b="b"/>
                <a:pathLst>
                  <a:path w="2552930" h="2571875">
                    <a:moveTo>
                      <a:pt x="2552930" y="1362210"/>
                    </a:moveTo>
                    <a:cubicBezTo>
                      <a:pt x="2502875" y="2049792"/>
                      <a:pt x="1913414" y="2571875"/>
                      <a:pt x="1224821" y="2538512"/>
                    </a:cubicBezTo>
                    <a:cubicBezTo>
                      <a:pt x="536228" y="2505149"/>
                      <a:pt x="0" y="1928524"/>
                      <a:pt x="16653" y="1239324"/>
                    </a:cubicBezTo>
                    <a:cubicBezTo>
                      <a:pt x="33305" y="550124"/>
                      <a:pt x="596754" y="69"/>
                      <a:pt x="1286155" y="0"/>
                    </a:cubicBezTo>
                    <a:lnTo>
                      <a:pt x="1286282" y="1270000"/>
                    </a:lnTo>
                    <a:close/>
                  </a:path>
                </a:pathLst>
              </a:custGeom>
              <a:solidFill>
                <a:srgbClr val="7F73B0"/>
              </a:solidFill>
            </p:spPr>
          </p:sp>
          <p:sp>
            <p:nvSpPr>
              <p:cNvPr id="85" name="Freeform 85"/>
              <p:cNvSpPr/>
              <p:nvPr/>
            </p:nvSpPr>
            <p:spPr>
              <a:xfrm>
                <a:off x="1255802" y="0"/>
                <a:ext cx="14198" cy="1270000"/>
              </a:xfrm>
              <a:custGeom>
                <a:avLst/>
                <a:gdLst/>
                <a:ahLst/>
                <a:cxnLst/>
                <a:rect l="l" t="t" r="r" b="b"/>
                <a:pathLst>
                  <a:path w="14198" h="1270000">
                    <a:moveTo>
                      <a:pt x="0" y="79"/>
                    </a:moveTo>
                    <a:cubicBezTo>
                      <a:pt x="4690" y="27"/>
                      <a:pt x="9380" y="0"/>
                      <a:pt x="14071" y="0"/>
                    </a:cubicBezTo>
                    <a:lnTo>
                      <a:pt x="14198" y="1270000"/>
                    </a:lnTo>
                    <a:close/>
                  </a:path>
                </a:pathLst>
              </a:custGeom>
              <a:solidFill>
                <a:srgbClr val="4D5787"/>
              </a:solidFill>
            </p:spPr>
          </p:sp>
        </p:grpSp>
      </p:grpSp>
      <p:pic>
        <p:nvPicPr>
          <p:cNvPr id="86" name="Picture 86"/>
          <p:cNvPicPr>
            <a:picLocks noChangeAspect="1"/>
          </p:cNvPicPr>
          <p:nvPr/>
        </p:nvPicPr>
        <p:blipFill>
          <a:blip r:embed="rId2"/>
          <a:srcRect/>
          <a:stretch>
            <a:fillRect/>
          </a:stretch>
        </p:blipFill>
        <p:spPr>
          <a:xfrm>
            <a:off x="15004817" y="281137"/>
            <a:ext cx="2720691" cy="1829665"/>
          </a:xfrm>
          <a:prstGeom prst="rect">
            <a:avLst/>
          </a:prstGeom>
        </p:spPr>
      </p:pic>
      <p:sp>
        <p:nvSpPr>
          <p:cNvPr id="87" name="TextBox 87"/>
          <p:cNvSpPr txBox="1"/>
          <p:nvPr/>
        </p:nvSpPr>
        <p:spPr>
          <a:xfrm>
            <a:off x="437980" y="1235267"/>
            <a:ext cx="15202275" cy="561975"/>
          </a:xfrm>
          <a:prstGeom prst="rect">
            <a:avLst/>
          </a:prstGeom>
        </p:spPr>
        <p:txBody>
          <a:bodyPr lIns="0" tIns="0" rIns="0" bIns="0" rtlCol="0" anchor="t">
            <a:spAutoFit/>
          </a:bodyPr>
          <a:lstStyle/>
          <a:p>
            <a:pPr algn="just">
              <a:lnSpc>
                <a:spcPts val="4500"/>
              </a:lnSpc>
            </a:pPr>
            <a:r>
              <a:rPr lang="en-US" sz="3000" spc="30">
                <a:solidFill>
                  <a:srgbClr val="FFFFFF"/>
                </a:solidFill>
                <a:latin typeface="Gidole"/>
              </a:rPr>
              <a:t>There were 564 community surveys and 14 key informant interviews completed </a:t>
            </a:r>
          </a:p>
        </p:txBody>
      </p:sp>
      <p:sp>
        <p:nvSpPr>
          <p:cNvPr id="88" name="TextBox 88"/>
          <p:cNvSpPr txBox="1"/>
          <p:nvPr/>
        </p:nvSpPr>
        <p:spPr>
          <a:xfrm>
            <a:off x="350671" y="7873365"/>
            <a:ext cx="17644404" cy="2665095"/>
          </a:xfrm>
          <a:prstGeom prst="rect">
            <a:avLst/>
          </a:prstGeom>
        </p:spPr>
        <p:txBody>
          <a:bodyPr lIns="0" tIns="0" rIns="0" bIns="0" rtlCol="0" anchor="t">
            <a:spAutoFit/>
          </a:bodyPr>
          <a:lstStyle/>
          <a:p>
            <a:pPr marL="604520" lvl="1" indent="-302260" algn="just">
              <a:lnSpc>
                <a:spcPts val="4200"/>
              </a:lnSpc>
              <a:buFont typeface="Arial"/>
              <a:buChar char="•"/>
            </a:pPr>
            <a:r>
              <a:rPr lang="en-US" sz="2800" spc="28">
                <a:solidFill>
                  <a:srgbClr val="FFFFFF"/>
                </a:solidFill>
                <a:latin typeface="Gidole"/>
              </a:rPr>
              <a:t>There were 300 face to face surveys and 264 surveys completed online</a:t>
            </a:r>
          </a:p>
          <a:p>
            <a:pPr marL="604520" lvl="1" indent="-302260" algn="just">
              <a:lnSpc>
                <a:spcPts val="4200"/>
              </a:lnSpc>
              <a:buFont typeface="Arial"/>
              <a:buChar char="•"/>
            </a:pPr>
            <a:r>
              <a:rPr lang="en-US" sz="2800" spc="28">
                <a:solidFill>
                  <a:srgbClr val="FFFFFF"/>
                </a:solidFill>
                <a:latin typeface="Gidole"/>
              </a:rPr>
              <a:t>The highest ethnic population were Pakeha followed by Maori and Other. </a:t>
            </a:r>
          </a:p>
          <a:p>
            <a:pPr marL="604520" lvl="1" indent="-302260" algn="just">
              <a:lnSpc>
                <a:spcPts val="4200"/>
              </a:lnSpc>
              <a:buFont typeface="Arial"/>
              <a:buChar char="•"/>
            </a:pPr>
            <a:r>
              <a:rPr lang="en-US" sz="2800" spc="28">
                <a:solidFill>
                  <a:srgbClr val="FFFFFF"/>
                </a:solidFill>
                <a:latin typeface="Gidole"/>
              </a:rPr>
              <a:t>The highest participation rates were from locals aged 30-39 years old and locals who have lived in the area for more than 10 years.</a:t>
            </a:r>
          </a:p>
          <a:p>
            <a:pPr algn="just">
              <a:lnSpc>
                <a:spcPts val="4500"/>
              </a:lnSpc>
            </a:pPr>
            <a:endParaRPr lang="en-US" sz="2800" spc="28">
              <a:solidFill>
                <a:srgbClr val="FFFFFF"/>
              </a:solidFill>
              <a:latin typeface="Gidol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3784600" cy="5139124"/>
          </a:xfrm>
          <a:prstGeom prst="rect">
            <a:avLst/>
          </a:prstGeom>
          <a:solidFill>
            <a:srgbClr val="A72B78"/>
          </a:solidFill>
        </p:spPr>
      </p:sp>
      <p:sp>
        <p:nvSpPr>
          <p:cNvPr id="3" name="AutoShape 3"/>
          <p:cNvSpPr/>
          <p:nvPr/>
        </p:nvSpPr>
        <p:spPr>
          <a:xfrm>
            <a:off x="13474700" y="1028700"/>
            <a:ext cx="3784600" cy="5139124"/>
          </a:xfrm>
          <a:prstGeom prst="rect">
            <a:avLst/>
          </a:prstGeom>
          <a:solidFill>
            <a:srgbClr val="813C7D"/>
          </a:solidFill>
        </p:spPr>
      </p:sp>
      <p:sp>
        <p:nvSpPr>
          <p:cNvPr id="4" name="AutoShape 4"/>
          <p:cNvSpPr/>
          <p:nvPr/>
        </p:nvSpPr>
        <p:spPr>
          <a:xfrm>
            <a:off x="9302750" y="1028700"/>
            <a:ext cx="3784600" cy="5139124"/>
          </a:xfrm>
          <a:prstGeom prst="rect">
            <a:avLst/>
          </a:prstGeom>
          <a:solidFill>
            <a:srgbClr val="A72B78"/>
          </a:solidFill>
        </p:spPr>
      </p:sp>
      <p:sp>
        <p:nvSpPr>
          <p:cNvPr id="5" name="AutoShape 5"/>
          <p:cNvSpPr/>
          <p:nvPr/>
        </p:nvSpPr>
        <p:spPr>
          <a:xfrm>
            <a:off x="5216525" y="1028700"/>
            <a:ext cx="3784600" cy="5139124"/>
          </a:xfrm>
          <a:prstGeom prst="rect">
            <a:avLst/>
          </a:prstGeom>
          <a:solidFill>
            <a:srgbClr val="813C7D"/>
          </a:solidFill>
        </p:spPr>
      </p:sp>
      <p:pic>
        <p:nvPicPr>
          <p:cNvPr id="6" name="Picture 6"/>
          <p:cNvPicPr>
            <a:picLocks noChangeAspect="1"/>
          </p:cNvPicPr>
          <p:nvPr/>
        </p:nvPicPr>
        <p:blipFill>
          <a:blip r:embed="rId2"/>
          <a:srcRect t="87630" b="111"/>
          <a:stretch>
            <a:fillRect/>
          </a:stretch>
        </p:blipFill>
        <p:spPr>
          <a:xfrm>
            <a:off x="15879" y="8608545"/>
            <a:ext cx="18256241" cy="1678455"/>
          </a:xfrm>
          <a:prstGeom prst="rect">
            <a:avLst/>
          </a:prstGeom>
        </p:spPr>
      </p:pic>
      <p:grpSp>
        <p:nvGrpSpPr>
          <p:cNvPr id="7" name="Group 7"/>
          <p:cNvGrpSpPr/>
          <p:nvPr/>
        </p:nvGrpSpPr>
        <p:grpSpPr>
          <a:xfrm>
            <a:off x="1219201" y="1439669"/>
            <a:ext cx="3232254" cy="4295755"/>
            <a:chOff x="-228461" y="-28575"/>
            <a:chExt cx="4309672" cy="5727674"/>
          </a:xfrm>
        </p:grpSpPr>
        <p:sp>
          <p:nvSpPr>
            <p:cNvPr id="8" name="TextBox 8"/>
            <p:cNvSpPr txBox="1"/>
            <p:nvPr/>
          </p:nvSpPr>
          <p:spPr>
            <a:xfrm>
              <a:off x="35983" y="1764004"/>
              <a:ext cx="4009243" cy="3935095"/>
            </a:xfrm>
            <a:prstGeom prst="rect">
              <a:avLst/>
            </a:prstGeom>
          </p:spPr>
          <p:txBody>
            <a:bodyPr lIns="0" tIns="0" rIns="0" bIns="0" rtlCol="0" anchor="t">
              <a:spAutoFit/>
            </a:bodyPr>
            <a:lstStyle/>
            <a:p>
              <a:pPr algn="ctr">
                <a:lnSpc>
                  <a:spcPts val="3900"/>
                </a:lnSpc>
              </a:pPr>
              <a:r>
                <a:rPr lang="en-US" sz="2600" spc="26">
                  <a:solidFill>
                    <a:srgbClr val="F6F6F6"/>
                  </a:solidFill>
                  <a:latin typeface="Gidole"/>
                </a:rPr>
                <a:t>Locals want more affordable housing and more emergency or transitional housing to support the growing homeless population.</a:t>
              </a:r>
            </a:p>
          </p:txBody>
        </p:sp>
        <p:sp>
          <p:nvSpPr>
            <p:cNvPr id="9" name="TextBox 9"/>
            <p:cNvSpPr txBox="1"/>
            <p:nvPr/>
          </p:nvSpPr>
          <p:spPr>
            <a:xfrm>
              <a:off x="-228461" y="-28575"/>
              <a:ext cx="4309672" cy="1397635"/>
            </a:xfrm>
            <a:prstGeom prst="rect">
              <a:avLst/>
            </a:prstGeom>
          </p:spPr>
          <p:txBody>
            <a:bodyPr wrap="square" lIns="0" tIns="0" rIns="0" bIns="0" rtlCol="0" anchor="t">
              <a:spAutoFit/>
            </a:bodyPr>
            <a:lstStyle/>
            <a:p>
              <a:pPr algn="ctr">
                <a:lnSpc>
                  <a:spcPts val="4125"/>
                </a:lnSpc>
              </a:pPr>
              <a:r>
                <a:rPr lang="en-US" sz="3300" spc="214" dirty="0">
                  <a:solidFill>
                    <a:srgbClr val="F6F6F6"/>
                  </a:solidFill>
                  <a:latin typeface="Gidole"/>
                </a:rPr>
                <a:t>HOUSING &amp; HOMELESSNESS</a:t>
              </a:r>
            </a:p>
          </p:txBody>
        </p:sp>
      </p:grpSp>
      <p:grpSp>
        <p:nvGrpSpPr>
          <p:cNvPr id="10" name="Group 10"/>
          <p:cNvGrpSpPr/>
          <p:nvPr/>
        </p:nvGrpSpPr>
        <p:grpSpPr>
          <a:xfrm>
            <a:off x="13802667" y="1213450"/>
            <a:ext cx="3128667" cy="4769624"/>
            <a:chOff x="0" y="0"/>
            <a:chExt cx="4171556" cy="6359499"/>
          </a:xfrm>
        </p:grpSpPr>
        <p:sp>
          <p:nvSpPr>
            <p:cNvPr id="11" name="TextBox 11"/>
            <p:cNvSpPr txBox="1"/>
            <p:nvPr/>
          </p:nvSpPr>
          <p:spPr>
            <a:xfrm>
              <a:off x="36780" y="1764004"/>
              <a:ext cx="4097996" cy="4595495"/>
            </a:xfrm>
            <a:prstGeom prst="rect">
              <a:avLst/>
            </a:prstGeom>
          </p:spPr>
          <p:txBody>
            <a:bodyPr lIns="0" tIns="0" rIns="0" bIns="0" rtlCol="0" anchor="t">
              <a:spAutoFit/>
            </a:bodyPr>
            <a:lstStyle/>
            <a:p>
              <a:pPr algn="ctr">
                <a:lnSpc>
                  <a:spcPts val="3900"/>
                </a:lnSpc>
              </a:pPr>
              <a:r>
                <a:rPr lang="en-US" sz="2600" spc="26">
                  <a:solidFill>
                    <a:srgbClr val="F6F6F6"/>
                  </a:solidFill>
                  <a:latin typeface="Gidole"/>
                </a:rPr>
                <a:t>Loss of employment and isolation during lock down impacted the mental wellbeing of many. Locals are calling for more mental health services.</a:t>
              </a:r>
            </a:p>
          </p:txBody>
        </p:sp>
        <p:sp>
          <p:nvSpPr>
            <p:cNvPr id="12" name="TextBox 12"/>
            <p:cNvSpPr txBox="1"/>
            <p:nvPr/>
          </p:nvSpPr>
          <p:spPr>
            <a:xfrm>
              <a:off x="0" y="-28575"/>
              <a:ext cx="4171556" cy="1397635"/>
            </a:xfrm>
            <a:prstGeom prst="rect">
              <a:avLst/>
            </a:prstGeom>
          </p:spPr>
          <p:txBody>
            <a:bodyPr lIns="0" tIns="0" rIns="0" bIns="0" rtlCol="0" anchor="t">
              <a:spAutoFit/>
            </a:bodyPr>
            <a:lstStyle/>
            <a:p>
              <a:pPr algn="ctr">
                <a:lnSpc>
                  <a:spcPts val="4125"/>
                </a:lnSpc>
              </a:pPr>
              <a:r>
                <a:rPr lang="en-US" sz="3300" spc="214">
                  <a:solidFill>
                    <a:srgbClr val="FFFFFF"/>
                  </a:solidFill>
                  <a:latin typeface="Gidole"/>
                </a:rPr>
                <a:t>MENTAL HEALTH</a:t>
              </a:r>
            </a:p>
          </p:txBody>
        </p:sp>
      </p:grpSp>
      <p:grpSp>
        <p:nvGrpSpPr>
          <p:cNvPr id="13" name="Group 13"/>
          <p:cNvGrpSpPr/>
          <p:nvPr/>
        </p:nvGrpSpPr>
        <p:grpSpPr>
          <a:xfrm>
            <a:off x="9664597" y="1461100"/>
            <a:ext cx="3060907" cy="4274324"/>
            <a:chOff x="0" y="0"/>
            <a:chExt cx="4081209" cy="5699099"/>
          </a:xfrm>
        </p:grpSpPr>
        <p:sp>
          <p:nvSpPr>
            <p:cNvPr id="14" name="TextBox 14"/>
            <p:cNvSpPr txBox="1"/>
            <p:nvPr/>
          </p:nvSpPr>
          <p:spPr>
            <a:xfrm>
              <a:off x="35983" y="1764004"/>
              <a:ext cx="4009243" cy="3935095"/>
            </a:xfrm>
            <a:prstGeom prst="rect">
              <a:avLst/>
            </a:prstGeom>
          </p:spPr>
          <p:txBody>
            <a:bodyPr lIns="0" tIns="0" rIns="0" bIns="0" rtlCol="0" anchor="t">
              <a:spAutoFit/>
            </a:bodyPr>
            <a:lstStyle/>
            <a:p>
              <a:pPr algn="ctr">
                <a:lnSpc>
                  <a:spcPts val="3900"/>
                </a:lnSpc>
              </a:pPr>
              <a:r>
                <a:rPr lang="en-US" sz="2600" spc="26">
                  <a:solidFill>
                    <a:srgbClr val="F6F6F6"/>
                  </a:solidFill>
                  <a:latin typeface="Gidole"/>
                </a:rPr>
                <a:t>More than a third of participants had lost employment or income. Locals want more job oppurtunities and a living wage. </a:t>
              </a:r>
            </a:p>
          </p:txBody>
        </p:sp>
        <p:sp>
          <p:nvSpPr>
            <p:cNvPr id="15" name="TextBox 15"/>
            <p:cNvSpPr txBox="1"/>
            <p:nvPr/>
          </p:nvSpPr>
          <p:spPr>
            <a:xfrm>
              <a:off x="0" y="-28575"/>
              <a:ext cx="4081209" cy="1397635"/>
            </a:xfrm>
            <a:prstGeom prst="rect">
              <a:avLst/>
            </a:prstGeom>
          </p:spPr>
          <p:txBody>
            <a:bodyPr lIns="0" tIns="0" rIns="0" bIns="0" rtlCol="0" anchor="t">
              <a:spAutoFit/>
            </a:bodyPr>
            <a:lstStyle/>
            <a:p>
              <a:pPr algn="ctr">
                <a:lnSpc>
                  <a:spcPts val="4125"/>
                </a:lnSpc>
              </a:pPr>
              <a:r>
                <a:rPr lang="en-US" sz="3300" spc="214">
                  <a:solidFill>
                    <a:srgbClr val="F6F6F6"/>
                  </a:solidFill>
                  <a:latin typeface="Gidole"/>
                </a:rPr>
                <a:t>EMPLOYMENT &amp; INCOME</a:t>
              </a:r>
            </a:p>
          </p:txBody>
        </p:sp>
      </p:grpSp>
      <p:grpSp>
        <p:nvGrpSpPr>
          <p:cNvPr id="16" name="Group 16"/>
          <p:cNvGrpSpPr/>
          <p:nvPr/>
        </p:nvGrpSpPr>
        <p:grpSpPr>
          <a:xfrm>
            <a:off x="5502172" y="1461100"/>
            <a:ext cx="3213307" cy="4741049"/>
            <a:chOff x="0" y="0"/>
            <a:chExt cx="4284409" cy="6321399"/>
          </a:xfrm>
        </p:grpSpPr>
        <p:sp>
          <p:nvSpPr>
            <p:cNvPr id="17" name="TextBox 17"/>
            <p:cNvSpPr txBox="1"/>
            <p:nvPr/>
          </p:nvSpPr>
          <p:spPr>
            <a:xfrm>
              <a:off x="37775" y="1065504"/>
              <a:ext cx="4208859" cy="5255895"/>
            </a:xfrm>
            <a:prstGeom prst="rect">
              <a:avLst/>
            </a:prstGeom>
          </p:spPr>
          <p:txBody>
            <a:bodyPr lIns="0" tIns="0" rIns="0" bIns="0" rtlCol="0" anchor="t">
              <a:spAutoFit/>
            </a:bodyPr>
            <a:lstStyle/>
            <a:p>
              <a:pPr algn="ctr">
                <a:lnSpc>
                  <a:spcPts val="3900"/>
                </a:lnSpc>
              </a:pPr>
              <a:r>
                <a:rPr lang="en-US" sz="2600" spc="26">
                  <a:solidFill>
                    <a:srgbClr val="F6F6F6"/>
                  </a:solidFill>
                  <a:latin typeface="Gidole"/>
                </a:rPr>
                <a:t>Locals talked about  drugs in their communities. Locals also attribute the increase in drugs to gangs in the area. Locals want more addiction support. </a:t>
              </a:r>
            </a:p>
          </p:txBody>
        </p:sp>
        <p:sp>
          <p:nvSpPr>
            <p:cNvPr id="18" name="TextBox 18"/>
            <p:cNvSpPr txBox="1"/>
            <p:nvPr/>
          </p:nvSpPr>
          <p:spPr>
            <a:xfrm>
              <a:off x="0" y="-28575"/>
              <a:ext cx="4284409" cy="699135"/>
            </a:xfrm>
            <a:prstGeom prst="rect">
              <a:avLst/>
            </a:prstGeom>
          </p:spPr>
          <p:txBody>
            <a:bodyPr lIns="0" tIns="0" rIns="0" bIns="0" rtlCol="0" anchor="t">
              <a:spAutoFit/>
            </a:bodyPr>
            <a:lstStyle/>
            <a:p>
              <a:pPr algn="ctr">
                <a:lnSpc>
                  <a:spcPts val="4125"/>
                </a:lnSpc>
              </a:pPr>
              <a:r>
                <a:rPr lang="en-US" sz="3300" spc="214">
                  <a:solidFill>
                    <a:srgbClr val="F6F6F6"/>
                  </a:solidFill>
                  <a:latin typeface="Gidole"/>
                </a:rPr>
                <a:t>DRUGS &amp; GANGS</a:t>
              </a:r>
            </a:p>
          </p:txBody>
        </p:sp>
      </p:grpSp>
      <p:sp>
        <p:nvSpPr>
          <p:cNvPr id="19" name="TextBox 19"/>
          <p:cNvSpPr txBox="1"/>
          <p:nvPr/>
        </p:nvSpPr>
        <p:spPr>
          <a:xfrm>
            <a:off x="1028700" y="6686591"/>
            <a:ext cx="16230600" cy="1491615"/>
          </a:xfrm>
          <a:prstGeom prst="rect">
            <a:avLst/>
          </a:prstGeom>
        </p:spPr>
        <p:txBody>
          <a:bodyPr lIns="0" tIns="0" rIns="0" bIns="0" rtlCol="0" anchor="t">
            <a:spAutoFit/>
          </a:bodyPr>
          <a:lstStyle/>
          <a:p>
            <a:pPr>
              <a:lnSpc>
                <a:spcPts val="3900"/>
              </a:lnSpc>
            </a:pPr>
            <a:r>
              <a:rPr lang="en-US" sz="2600" spc="26">
                <a:solidFill>
                  <a:srgbClr val="292828"/>
                </a:solidFill>
                <a:latin typeface="Gidole"/>
              </a:rPr>
              <a:t>Rotorua surveys showed the significance of the local iwi Te Arawa and Maori-led initiatives. Recovery from this much talked about recession from a Maori perspective in Rotorua could help model what recovery should look like in other communities with large Maori populations.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23950" y="1028700"/>
            <a:ext cx="3784600" cy="5139124"/>
          </a:xfrm>
          <a:prstGeom prst="rect">
            <a:avLst/>
          </a:prstGeom>
          <a:solidFill>
            <a:srgbClr val="E3566C"/>
          </a:solidFill>
        </p:spPr>
      </p:sp>
      <p:sp>
        <p:nvSpPr>
          <p:cNvPr id="3" name="AutoShape 3"/>
          <p:cNvSpPr/>
          <p:nvPr/>
        </p:nvSpPr>
        <p:spPr>
          <a:xfrm>
            <a:off x="13474700" y="1028700"/>
            <a:ext cx="3784600" cy="5139124"/>
          </a:xfrm>
          <a:prstGeom prst="rect">
            <a:avLst/>
          </a:prstGeom>
          <a:solidFill>
            <a:srgbClr val="873679"/>
          </a:solidFill>
        </p:spPr>
      </p:sp>
      <p:sp>
        <p:nvSpPr>
          <p:cNvPr id="4" name="AutoShape 4"/>
          <p:cNvSpPr/>
          <p:nvPr/>
        </p:nvSpPr>
        <p:spPr>
          <a:xfrm>
            <a:off x="9302750" y="1028700"/>
            <a:ext cx="3784600" cy="5139124"/>
          </a:xfrm>
          <a:prstGeom prst="rect">
            <a:avLst/>
          </a:prstGeom>
          <a:solidFill>
            <a:srgbClr val="E3566C"/>
          </a:solidFill>
        </p:spPr>
      </p:sp>
      <p:sp>
        <p:nvSpPr>
          <p:cNvPr id="5" name="AutoShape 5"/>
          <p:cNvSpPr/>
          <p:nvPr/>
        </p:nvSpPr>
        <p:spPr>
          <a:xfrm>
            <a:off x="5216525" y="1028700"/>
            <a:ext cx="3784600" cy="5139124"/>
          </a:xfrm>
          <a:prstGeom prst="rect">
            <a:avLst/>
          </a:prstGeom>
          <a:solidFill>
            <a:srgbClr val="873679"/>
          </a:solidFill>
        </p:spPr>
      </p:sp>
      <p:pic>
        <p:nvPicPr>
          <p:cNvPr id="6" name="Picture 6"/>
          <p:cNvPicPr>
            <a:picLocks noChangeAspect="1"/>
          </p:cNvPicPr>
          <p:nvPr/>
        </p:nvPicPr>
        <p:blipFill>
          <a:blip r:embed="rId2"/>
          <a:srcRect t="86943" b="2991"/>
          <a:stretch>
            <a:fillRect/>
          </a:stretch>
        </p:blipFill>
        <p:spPr>
          <a:xfrm>
            <a:off x="-31741" y="8903970"/>
            <a:ext cx="18319741" cy="1383030"/>
          </a:xfrm>
          <a:prstGeom prst="rect">
            <a:avLst/>
          </a:prstGeom>
        </p:spPr>
      </p:pic>
      <p:grpSp>
        <p:nvGrpSpPr>
          <p:cNvPr id="7" name="Group 7"/>
          <p:cNvGrpSpPr/>
          <p:nvPr/>
        </p:nvGrpSpPr>
        <p:grpSpPr>
          <a:xfrm>
            <a:off x="1485797" y="1475388"/>
            <a:ext cx="3060907" cy="4245749"/>
            <a:chOff x="0" y="0"/>
            <a:chExt cx="4081209" cy="5660999"/>
          </a:xfrm>
        </p:grpSpPr>
        <p:sp>
          <p:nvSpPr>
            <p:cNvPr id="8" name="TextBox 8"/>
            <p:cNvSpPr txBox="1"/>
            <p:nvPr/>
          </p:nvSpPr>
          <p:spPr>
            <a:xfrm>
              <a:off x="35983" y="1065504"/>
              <a:ext cx="4009243" cy="4595495"/>
            </a:xfrm>
            <a:prstGeom prst="rect">
              <a:avLst/>
            </a:prstGeom>
          </p:spPr>
          <p:txBody>
            <a:bodyPr lIns="0" tIns="0" rIns="0" bIns="0" rtlCol="0" anchor="t">
              <a:spAutoFit/>
            </a:bodyPr>
            <a:lstStyle/>
            <a:p>
              <a:pPr algn="ctr">
                <a:lnSpc>
                  <a:spcPts val="3900"/>
                </a:lnSpc>
              </a:pPr>
              <a:r>
                <a:rPr lang="en-US" sz="2600" spc="26">
                  <a:solidFill>
                    <a:srgbClr val="F6F6F6"/>
                  </a:solidFill>
                  <a:latin typeface="Gidole"/>
                </a:rPr>
                <a:t>Locals want more affordable and quality housing. Locals are also calling for housing developments in the area to reflect the infrastructure.</a:t>
              </a:r>
            </a:p>
          </p:txBody>
        </p:sp>
        <p:sp>
          <p:nvSpPr>
            <p:cNvPr id="9" name="TextBox 9"/>
            <p:cNvSpPr txBox="1"/>
            <p:nvPr/>
          </p:nvSpPr>
          <p:spPr>
            <a:xfrm>
              <a:off x="0" y="-28575"/>
              <a:ext cx="4081209" cy="699135"/>
            </a:xfrm>
            <a:prstGeom prst="rect">
              <a:avLst/>
            </a:prstGeom>
          </p:spPr>
          <p:txBody>
            <a:bodyPr lIns="0" tIns="0" rIns="0" bIns="0" rtlCol="0" anchor="t">
              <a:spAutoFit/>
            </a:bodyPr>
            <a:lstStyle/>
            <a:p>
              <a:pPr algn="ctr">
                <a:lnSpc>
                  <a:spcPts val="4125"/>
                </a:lnSpc>
              </a:pPr>
              <a:r>
                <a:rPr lang="en-US" sz="3300" spc="214">
                  <a:solidFill>
                    <a:srgbClr val="F6F6F6"/>
                  </a:solidFill>
                  <a:latin typeface="Gidole"/>
                </a:rPr>
                <a:t>HOUSING</a:t>
              </a:r>
            </a:p>
          </p:txBody>
        </p:sp>
      </p:grpSp>
      <p:grpSp>
        <p:nvGrpSpPr>
          <p:cNvPr id="10" name="Group 10"/>
          <p:cNvGrpSpPr/>
          <p:nvPr/>
        </p:nvGrpSpPr>
        <p:grpSpPr>
          <a:xfrm>
            <a:off x="13802667" y="1227738"/>
            <a:ext cx="3128667" cy="4769624"/>
            <a:chOff x="0" y="0"/>
            <a:chExt cx="4171556" cy="6359499"/>
          </a:xfrm>
        </p:grpSpPr>
        <p:sp>
          <p:nvSpPr>
            <p:cNvPr id="11" name="TextBox 11"/>
            <p:cNvSpPr txBox="1"/>
            <p:nvPr/>
          </p:nvSpPr>
          <p:spPr>
            <a:xfrm>
              <a:off x="36780" y="1764004"/>
              <a:ext cx="4097996" cy="4595495"/>
            </a:xfrm>
            <a:prstGeom prst="rect">
              <a:avLst/>
            </a:prstGeom>
          </p:spPr>
          <p:txBody>
            <a:bodyPr lIns="0" tIns="0" rIns="0" bIns="0" rtlCol="0" anchor="t">
              <a:spAutoFit/>
            </a:bodyPr>
            <a:lstStyle/>
            <a:p>
              <a:pPr algn="ctr">
                <a:lnSpc>
                  <a:spcPts val="3900"/>
                </a:lnSpc>
              </a:pPr>
              <a:r>
                <a:rPr lang="en-US" sz="2600" spc="26">
                  <a:solidFill>
                    <a:srgbClr val="F6F6F6"/>
                  </a:solidFill>
                  <a:latin typeface="Gidole"/>
                </a:rPr>
                <a:t>Over 38% of participants had lost employment or income due to Covid. The most pressing issue was the redevelopment of the mall.</a:t>
              </a:r>
            </a:p>
          </p:txBody>
        </p:sp>
        <p:sp>
          <p:nvSpPr>
            <p:cNvPr id="12" name="TextBox 12"/>
            <p:cNvSpPr txBox="1"/>
            <p:nvPr/>
          </p:nvSpPr>
          <p:spPr>
            <a:xfrm>
              <a:off x="0" y="-28575"/>
              <a:ext cx="4171556" cy="1397635"/>
            </a:xfrm>
            <a:prstGeom prst="rect">
              <a:avLst/>
            </a:prstGeom>
          </p:spPr>
          <p:txBody>
            <a:bodyPr lIns="0" tIns="0" rIns="0" bIns="0" rtlCol="0" anchor="t">
              <a:spAutoFit/>
            </a:bodyPr>
            <a:lstStyle/>
            <a:p>
              <a:pPr algn="ctr">
                <a:lnSpc>
                  <a:spcPts val="4125"/>
                </a:lnSpc>
              </a:pPr>
              <a:r>
                <a:rPr lang="en-US" sz="3300" spc="214">
                  <a:solidFill>
                    <a:srgbClr val="F6F6F6"/>
                  </a:solidFill>
                  <a:latin typeface="Gidole"/>
                </a:rPr>
                <a:t>EMPLOYMENT &amp; INCOME</a:t>
              </a:r>
            </a:p>
          </p:txBody>
        </p:sp>
      </p:grpSp>
      <p:grpSp>
        <p:nvGrpSpPr>
          <p:cNvPr id="13" name="Group 13"/>
          <p:cNvGrpSpPr/>
          <p:nvPr/>
        </p:nvGrpSpPr>
        <p:grpSpPr>
          <a:xfrm>
            <a:off x="9664597" y="1475388"/>
            <a:ext cx="3060907" cy="4274324"/>
            <a:chOff x="0" y="0"/>
            <a:chExt cx="4081209" cy="5699099"/>
          </a:xfrm>
        </p:grpSpPr>
        <p:sp>
          <p:nvSpPr>
            <p:cNvPr id="14" name="TextBox 14"/>
            <p:cNvSpPr txBox="1"/>
            <p:nvPr/>
          </p:nvSpPr>
          <p:spPr>
            <a:xfrm>
              <a:off x="35983" y="1764004"/>
              <a:ext cx="4009243" cy="3935095"/>
            </a:xfrm>
            <a:prstGeom prst="rect">
              <a:avLst/>
            </a:prstGeom>
          </p:spPr>
          <p:txBody>
            <a:bodyPr lIns="0" tIns="0" rIns="0" bIns="0" rtlCol="0" anchor="t">
              <a:spAutoFit/>
            </a:bodyPr>
            <a:lstStyle/>
            <a:p>
              <a:pPr algn="ctr">
                <a:lnSpc>
                  <a:spcPts val="3900"/>
                </a:lnSpc>
              </a:pPr>
              <a:r>
                <a:rPr lang="en-US" sz="2600" spc="26">
                  <a:solidFill>
                    <a:srgbClr val="F6F6F6"/>
                  </a:solidFill>
                  <a:latin typeface="Gidole"/>
                </a:rPr>
                <a:t>Locals talked about a decline in mental health particularly for youth. Locals are calling for more funding to healthcare.</a:t>
              </a:r>
            </a:p>
          </p:txBody>
        </p:sp>
        <p:sp>
          <p:nvSpPr>
            <p:cNvPr id="15" name="TextBox 15"/>
            <p:cNvSpPr txBox="1"/>
            <p:nvPr/>
          </p:nvSpPr>
          <p:spPr>
            <a:xfrm>
              <a:off x="0" y="-28575"/>
              <a:ext cx="4081209" cy="1397635"/>
            </a:xfrm>
            <a:prstGeom prst="rect">
              <a:avLst/>
            </a:prstGeom>
          </p:spPr>
          <p:txBody>
            <a:bodyPr lIns="0" tIns="0" rIns="0" bIns="0" rtlCol="0" anchor="t">
              <a:spAutoFit/>
            </a:bodyPr>
            <a:lstStyle/>
            <a:p>
              <a:pPr algn="ctr">
                <a:lnSpc>
                  <a:spcPts val="4125"/>
                </a:lnSpc>
              </a:pPr>
              <a:r>
                <a:rPr lang="en-US" sz="3300" spc="214">
                  <a:solidFill>
                    <a:srgbClr val="F6F6F6"/>
                  </a:solidFill>
                  <a:latin typeface="Gidole"/>
                </a:rPr>
                <a:t>MENTAL HEALTH</a:t>
              </a:r>
            </a:p>
          </p:txBody>
        </p:sp>
      </p:grpSp>
      <p:grpSp>
        <p:nvGrpSpPr>
          <p:cNvPr id="16" name="Group 16"/>
          <p:cNvGrpSpPr/>
          <p:nvPr/>
        </p:nvGrpSpPr>
        <p:grpSpPr>
          <a:xfrm>
            <a:off x="5502172" y="1475388"/>
            <a:ext cx="3213307" cy="4245749"/>
            <a:chOff x="0" y="0"/>
            <a:chExt cx="4284409" cy="5660999"/>
          </a:xfrm>
        </p:grpSpPr>
        <p:sp>
          <p:nvSpPr>
            <p:cNvPr id="17" name="TextBox 17"/>
            <p:cNvSpPr txBox="1"/>
            <p:nvPr/>
          </p:nvSpPr>
          <p:spPr>
            <a:xfrm>
              <a:off x="37775" y="1065504"/>
              <a:ext cx="4208859" cy="4595495"/>
            </a:xfrm>
            <a:prstGeom prst="rect">
              <a:avLst/>
            </a:prstGeom>
          </p:spPr>
          <p:txBody>
            <a:bodyPr lIns="0" tIns="0" rIns="0" bIns="0" rtlCol="0" anchor="t">
              <a:spAutoFit/>
            </a:bodyPr>
            <a:lstStyle/>
            <a:p>
              <a:pPr algn="ctr">
                <a:lnSpc>
                  <a:spcPts val="3900"/>
                </a:lnSpc>
              </a:pPr>
              <a:r>
                <a:rPr lang="en-US" sz="2600" spc="26">
                  <a:solidFill>
                    <a:srgbClr val="F6F6F6"/>
                  </a:solidFill>
                  <a:latin typeface="Gidole"/>
                </a:rPr>
                <a:t>Covid has highlighted the pockets of poverty in the community. Locals are calling for more support for children in poverty and equality. </a:t>
              </a:r>
            </a:p>
          </p:txBody>
        </p:sp>
        <p:sp>
          <p:nvSpPr>
            <p:cNvPr id="18" name="TextBox 18"/>
            <p:cNvSpPr txBox="1"/>
            <p:nvPr/>
          </p:nvSpPr>
          <p:spPr>
            <a:xfrm>
              <a:off x="0" y="-28575"/>
              <a:ext cx="4284409" cy="699135"/>
            </a:xfrm>
            <a:prstGeom prst="rect">
              <a:avLst/>
            </a:prstGeom>
          </p:spPr>
          <p:txBody>
            <a:bodyPr lIns="0" tIns="0" rIns="0" bIns="0" rtlCol="0" anchor="t">
              <a:spAutoFit/>
            </a:bodyPr>
            <a:lstStyle/>
            <a:p>
              <a:pPr algn="ctr">
                <a:lnSpc>
                  <a:spcPts val="4125"/>
                </a:lnSpc>
              </a:pPr>
              <a:r>
                <a:rPr lang="en-US" sz="3300" spc="214">
                  <a:solidFill>
                    <a:srgbClr val="F6F6F6"/>
                  </a:solidFill>
                  <a:latin typeface="Gidole"/>
                </a:rPr>
                <a:t>POVERTY</a:t>
              </a:r>
            </a:p>
          </p:txBody>
        </p:sp>
      </p:grpSp>
      <p:sp>
        <p:nvSpPr>
          <p:cNvPr id="19" name="TextBox 19"/>
          <p:cNvSpPr txBox="1"/>
          <p:nvPr/>
        </p:nvSpPr>
        <p:spPr>
          <a:xfrm>
            <a:off x="1123950" y="6720044"/>
            <a:ext cx="16230600" cy="1704975"/>
          </a:xfrm>
          <a:prstGeom prst="rect">
            <a:avLst/>
          </a:prstGeom>
        </p:spPr>
        <p:txBody>
          <a:bodyPr lIns="0" tIns="0" rIns="0" bIns="0" rtlCol="0" anchor="t">
            <a:spAutoFit/>
          </a:bodyPr>
          <a:lstStyle/>
          <a:p>
            <a:pPr>
              <a:lnSpc>
                <a:spcPts val="4500"/>
              </a:lnSpc>
            </a:pPr>
            <a:r>
              <a:rPr lang="en-US" sz="3000" spc="30">
                <a:solidFill>
                  <a:srgbClr val="292828"/>
                </a:solidFill>
                <a:latin typeface="Gidole"/>
              </a:rPr>
              <a:t>Johnsonville is a relatively small community that is rapidly changing and very diverse. These led us to questions around how small communities like this can handle, adjust to and push through major national changes like Covid-19 and a recession.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28700"/>
            <a:ext cx="3784600" cy="5139124"/>
          </a:xfrm>
          <a:prstGeom prst="rect">
            <a:avLst/>
          </a:prstGeom>
          <a:solidFill>
            <a:srgbClr val="DF7A99"/>
          </a:solidFill>
        </p:spPr>
      </p:sp>
      <p:sp>
        <p:nvSpPr>
          <p:cNvPr id="3" name="AutoShape 3"/>
          <p:cNvSpPr/>
          <p:nvPr/>
        </p:nvSpPr>
        <p:spPr>
          <a:xfrm>
            <a:off x="13474700" y="1028700"/>
            <a:ext cx="3784600" cy="5139124"/>
          </a:xfrm>
          <a:prstGeom prst="rect">
            <a:avLst/>
          </a:prstGeom>
          <a:solidFill>
            <a:srgbClr val="853679"/>
          </a:solidFill>
        </p:spPr>
      </p:sp>
      <p:sp>
        <p:nvSpPr>
          <p:cNvPr id="4" name="AutoShape 4"/>
          <p:cNvSpPr/>
          <p:nvPr/>
        </p:nvSpPr>
        <p:spPr>
          <a:xfrm>
            <a:off x="9419838" y="1028700"/>
            <a:ext cx="3784600" cy="5139124"/>
          </a:xfrm>
          <a:prstGeom prst="rect">
            <a:avLst/>
          </a:prstGeom>
          <a:solidFill>
            <a:srgbClr val="DF7A99"/>
          </a:solidFill>
        </p:spPr>
      </p:sp>
      <p:sp>
        <p:nvSpPr>
          <p:cNvPr id="5" name="AutoShape 5"/>
          <p:cNvSpPr/>
          <p:nvPr/>
        </p:nvSpPr>
        <p:spPr>
          <a:xfrm>
            <a:off x="5359400" y="1028700"/>
            <a:ext cx="3784600" cy="5139124"/>
          </a:xfrm>
          <a:prstGeom prst="rect">
            <a:avLst/>
          </a:prstGeom>
          <a:solidFill>
            <a:srgbClr val="853679"/>
          </a:solidFill>
        </p:spPr>
      </p:sp>
      <p:grpSp>
        <p:nvGrpSpPr>
          <p:cNvPr id="6" name="Group 6"/>
          <p:cNvGrpSpPr/>
          <p:nvPr/>
        </p:nvGrpSpPr>
        <p:grpSpPr>
          <a:xfrm>
            <a:off x="1390547" y="1398201"/>
            <a:ext cx="3060907" cy="4769624"/>
            <a:chOff x="0" y="0"/>
            <a:chExt cx="4081209" cy="6359499"/>
          </a:xfrm>
        </p:grpSpPr>
        <p:sp>
          <p:nvSpPr>
            <p:cNvPr id="7" name="TextBox 7"/>
            <p:cNvSpPr txBox="1"/>
            <p:nvPr/>
          </p:nvSpPr>
          <p:spPr>
            <a:xfrm>
              <a:off x="35983" y="1764004"/>
              <a:ext cx="4009243" cy="4595495"/>
            </a:xfrm>
            <a:prstGeom prst="rect">
              <a:avLst/>
            </a:prstGeom>
          </p:spPr>
          <p:txBody>
            <a:bodyPr lIns="0" tIns="0" rIns="0" bIns="0" rtlCol="0" anchor="t">
              <a:spAutoFit/>
            </a:bodyPr>
            <a:lstStyle/>
            <a:p>
              <a:pPr algn="ctr">
                <a:lnSpc>
                  <a:spcPts val="3900"/>
                </a:lnSpc>
              </a:pPr>
              <a:r>
                <a:rPr lang="en-US" sz="2600" spc="26">
                  <a:solidFill>
                    <a:srgbClr val="F6F6F6"/>
                  </a:solidFill>
                  <a:latin typeface="Gidole"/>
                </a:rPr>
                <a:t>More than 50% of locals had lost employment or income. Locals want to diversify their economy to create resilience.</a:t>
              </a:r>
            </a:p>
          </p:txBody>
        </p:sp>
        <p:sp>
          <p:nvSpPr>
            <p:cNvPr id="8" name="TextBox 8"/>
            <p:cNvSpPr txBox="1"/>
            <p:nvPr/>
          </p:nvSpPr>
          <p:spPr>
            <a:xfrm>
              <a:off x="0" y="-28575"/>
              <a:ext cx="4081209" cy="1397635"/>
            </a:xfrm>
            <a:prstGeom prst="rect">
              <a:avLst/>
            </a:prstGeom>
          </p:spPr>
          <p:txBody>
            <a:bodyPr lIns="0" tIns="0" rIns="0" bIns="0" rtlCol="0" anchor="t">
              <a:spAutoFit/>
            </a:bodyPr>
            <a:lstStyle/>
            <a:p>
              <a:pPr algn="ctr">
                <a:lnSpc>
                  <a:spcPts val="4125"/>
                </a:lnSpc>
              </a:pPr>
              <a:r>
                <a:rPr lang="en-US" sz="3300" spc="214">
                  <a:solidFill>
                    <a:srgbClr val="F6F6F6"/>
                  </a:solidFill>
                  <a:latin typeface="Gidole"/>
                </a:rPr>
                <a:t>EMPLOYMENT &amp; INCOME</a:t>
              </a:r>
            </a:p>
          </p:txBody>
        </p:sp>
      </p:grpSp>
      <p:grpSp>
        <p:nvGrpSpPr>
          <p:cNvPr id="9" name="Group 9"/>
          <p:cNvGrpSpPr/>
          <p:nvPr/>
        </p:nvGrpSpPr>
        <p:grpSpPr>
          <a:xfrm>
            <a:off x="13802667" y="1500153"/>
            <a:ext cx="3128667" cy="4381004"/>
            <a:chOff x="0" y="0"/>
            <a:chExt cx="4171556" cy="5841339"/>
          </a:xfrm>
        </p:grpSpPr>
        <p:sp>
          <p:nvSpPr>
            <p:cNvPr id="10" name="TextBox 10"/>
            <p:cNvSpPr txBox="1"/>
            <p:nvPr/>
          </p:nvSpPr>
          <p:spPr>
            <a:xfrm>
              <a:off x="36780" y="1792579"/>
              <a:ext cx="4097996" cy="4048760"/>
            </a:xfrm>
            <a:prstGeom prst="rect">
              <a:avLst/>
            </a:prstGeom>
          </p:spPr>
          <p:txBody>
            <a:bodyPr lIns="0" tIns="0" rIns="0" bIns="0" rtlCol="0" anchor="t">
              <a:spAutoFit/>
            </a:bodyPr>
            <a:lstStyle/>
            <a:p>
              <a:pPr algn="ctr">
                <a:lnSpc>
                  <a:spcPts val="3450"/>
                </a:lnSpc>
              </a:pPr>
              <a:r>
                <a:rPr lang="en-US" sz="2300" spc="23">
                  <a:solidFill>
                    <a:srgbClr val="F6F6F6"/>
                  </a:solidFill>
                  <a:latin typeface="Gidole"/>
                </a:rPr>
                <a:t>The increased stress and anxiety from job and income losses has created stress and anxiety. The decline in mental health and inadequate services to address those need.</a:t>
              </a:r>
            </a:p>
          </p:txBody>
        </p:sp>
        <p:sp>
          <p:nvSpPr>
            <p:cNvPr id="11" name="TextBox 11"/>
            <p:cNvSpPr txBox="1"/>
            <p:nvPr/>
          </p:nvSpPr>
          <p:spPr>
            <a:xfrm>
              <a:off x="0" y="-28575"/>
              <a:ext cx="4171556" cy="1397635"/>
            </a:xfrm>
            <a:prstGeom prst="rect">
              <a:avLst/>
            </a:prstGeom>
          </p:spPr>
          <p:txBody>
            <a:bodyPr lIns="0" tIns="0" rIns="0" bIns="0" rtlCol="0" anchor="t">
              <a:spAutoFit/>
            </a:bodyPr>
            <a:lstStyle/>
            <a:p>
              <a:pPr algn="ctr">
                <a:lnSpc>
                  <a:spcPts val="4125"/>
                </a:lnSpc>
              </a:pPr>
              <a:r>
                <a:rPr lang="en-US" sz="3300" spc="214">
                  <a:solidFill>
                    <a:srgbClr val="F6F6F6"/>
                  </a:solidFill>
                  <a:latin typeface="Gidole"/>
                </a:rPr>
                <a:t>MENTAL HEALTH</a:t>
              </a:r>
            </a:p>
          </p:txBody>
        </p:sp>
      </p:grpSp>
      <p:grpSp>
        <p:nvGrpSpPr>
          <p:cNvPr id="12" name="Group 12"/>
          <p:cNvGrpSpPr/>
          <p:nvPr/>
        </p:nvGrpSpPr>
        <p:grpSpPr>
          <a:xfrm>
            <a:off x="9781685" y="1500153"/>
            <a:ext cx="3060907" cy="4245749"/>
            <a:chOff x="0" y="0"/>
            <a:chExt cx="4081209" cy="5660999"/>
          </a:xfrm>
        </p:grpSpPr>
        <p:sp>
          <p:nvSpPr>
            <p:cNvPr id="13" name="TextBox 13"/>
            <p:cNvSpPr txBox="1"/>
            <p:nvPr/>
          </p:nvSpPr>
          <p:spPr>
            <a:xfrm>
              <a:off x="35983" y="1065504"/>
              <a:ext cx="4009243" cy="4595495"/>
            </a:xfrm>
            <a:prstGeom prst="rect">
              <a:avLst/>
            </a:prstGeom>
          </p:spPr>
          <p:txBody>
            <a:bodyPr lIns="0" tIns="0" rIns="0" bIns="0" rtlCol="0" anchor="t">
              <a:spAutoFit/>
            </a:bodyPr>
            <a:lstStyle/>
            <a:p>
              <a:pPr algn="ctr">
                <a:lnSpc>
                  <a:spcPts val="3900"/>
                </a:lnSpc>
              </a:pPr>
              <a:r>
                <a:rPr lang="en-US" sz="2600" spc="26">
                  <a:solidFill>
                    <a:srgbClr val="F6F6F6"/>
                  </a:solidFill>
                  <a:latin typeface="Gidole"/>
                </a:rPr>
                <a:t>The living cost in Queenstown driven by the cost housing is a key concern for locals. Locals also talked about quality homes and overcrowding.</a:t>
              </a:r>
            </a:p>
          </p:txBody>
        </p:sp>
        <p:sp>
          <p:nvSpPr>
            <p:cNvPr id="14" name="TextBox 14"/>
            <p:cNvSpPr txBox="1"/>
            <p:nvPr/>
          </p:nvSpPr>
          <p:spPr>
            <a:xfrm>
              <a:off x="0" y="-28575"/>
              <a:ext cx="4081209" cy="699135"/>
            </a:xfrm>
            <a:prstGeom prst="rect">
              <a:avLst/>
            </a:prstGeom>
          </p:spPr>
          <p:txBody>
            <a:bodyPr lIns="0" tIns="0" rIns="0" bIns="0" rtlCol="0" anchor="t">
              <a:spAutoFit/>
            </a:bodyPr>
            <a:lstStyle/>
            <a:p>
              <a:pPr algn="ctr">
                <a:lnSpc>
                  <a:spcPts val="4125"/>
                </a:lnSpc>
              </a:pPr>
              <a:r>
                <a:rPr lang="en-US" sz="3300" spc="214">
                  <a:solidFill>
                    <a:srgbClr val="F6F6F6"/>
                  </a:solidFill>
                  <a:latin typeface="Gidole"/>
                </a:rPr>
                <a:t>HOUSING</a:t>
              </a:r>
            </a:p>
          </p:txBody>
        </p:sp>
      </p:grpSp>
      <p:grpSp>
        <p:nvGrpSpPr>
          <p:cNvPr id="15" name="Group 15"/>
          <p:cNvGrpSpPr/>
          <p:nvPr/>
        </p:nvGrpSpPr>
        <p:grpSpPr>
          <a:xfrm>
            <a:off x="5645047" y="1450623"/>
            <a:ext cx="3213307" cy="4295279"/>
            <a:chOff x="0" y="0"/>
            <a:chExt cx="4284409" cy="5727039"/>
          </a:xfrm>
        </p:grpSpPr>
        <p:sp>
          <p:nvSpPr>
            <p:cNvPr id="16" name="TextBox 16"/>
            <p:cNvSpPr txBox="1"/>
            <p:nvPr/>
          </p:nvSpPr>
          <p:spPr>
            <a:xfrm>
              <a:off x="37775" y="1094079"/>
              <a:ext cx="4208859" cy="4632960"/>
            </a:xfrm>
            <a:prstGeom prst="rect">
              <a:avLst/>
            </a:prstGeom>
          </p:spPr>
          <p:txBody>
            <a:bodyPr lIns="0" tIns="0" rIns="0" bIns="0" rtlCol="0" anchor="t">
              <a:spAutoFit/>
            </a:bodyPr>
            <a:lstStyle/>
            <a:p>
              <a:pPr algn="ctr">
                <a:lnSpc>
                  <a:spcPts val="3450"/>
                </a:lnSpc>
              </a:pPr>
              <a:r>
                <a:rPr lang="en-US" sz="2300" spc="23">
                  <a:solidFill>
                    <a:srgbClr val="F6F6F6"/>
                  </a:solidFill>
                  <a:latin typeface="Gidole"/>
                </a:rPr>
                <a:t>The plight of the migrants was a key theme in Queenstown. Employment and income loss for migrants were compounded by inability receive financial support from the government.</a:t>
              </a:r>
            </a:p>
          </p:txBody>
        </p:sp>
        <p:sp>
          <p:nvSpPr>
            <p:cNvPr id="17" name="TextBox 17"/>
            <p:cNvSpPr txBox="1"/>
            <p:nvPr/>
          </p:nvSpPr>
          <p:spPr>
            <a:xfrm>
              <a:off x="0" y="-28575"/>
              <a:ext cx="4284409" cy="699135"/>
            </a:xfrm>
            <a:prstGeom prst="rect">
              <a:avLst/>
            </a:prstGeom>
          </p:spPr>
          <p:txBody>
            <a:bodyPr lIns="0" tIns="0" rIns="0" bIns="0" rtlCol="0" anchor="t">
              <a:spAutoFit/>
            </a:bodyPr>
            <a:lstStyle/>
            <a:p>
              <a:pPr algn="ctr">
                <a:lnSpc>
                  <a:spcPts val="4125"/>
                </a:lnSpc>
              </a:pPr>
              <a:r>
                <a:rPr lang="en-US" sz="3300" spc="214">
                  <a:solidFill>
                    <a:srgbClr val="F6F6F6"/>
                  </a:solidFill>
                  <a:latin typeface="Gidole"/>
                </a:rPr>
                <a:t>MIGRANTS</a:t>
              </a:r>
            </a:p>
          </p:txBody>
        </p:sp>
      </p:grpSp>
      <p:sp>
        <p:nvSpPr>
          <p:cNvPr id="18" name="TextBox 18"/>
          <p:cNvSpPr txBox="1"/>
          <p:nvPr/>
        </p:nvSpPr>
        <p:spPr>
          <a:xfrm>
            <a:off x="1028700" y="6552775"/>
            <a:ext cx="16230600" cy="1491615"/>
          </a:xfrm>
          <a:prstGeom prst="rect">
            <a:avLst/>
          </a:prstGeom>
        </p:spPr>
        <p:txBody>
          <a:bodyPr lIns="0" tIns="0" rIns="0" bIns="0" rtlCol="0" anchor="t">
            <a:spAutoFit/>
          </a:bodyPr>
          <a:lstStyle/>
          <a:p>
            <a:pPr>
              <a:lnSpc>
                <a:spcPts val="3900"/>
              </a:lnSpc>
            </a:pPr>
            <a:r>
              <a:rPr lang="en-US" sz="2600" spc="26">
                <a:solidFill>
                  <a:srgbClr val="292828"/>
                </a:solidFill>
                <a:latin typeface="Gidole"/>
              </a:rPr>
              <a:t>Queenstown as a tourism mecca will have long lasting economic effects. Job losses are forecasted to increase and will double the national rate in March 2021. recovery for Queenstown must prioritise economic stimulation and increasing mental health services.</a:t>
            </a:r>
          </a:p>
        </p:txBody>
      </p:sp>
      <p:pic>
        <p:nvPicPr>
          <p:cNvPr id="19" name="Picture 19"/>
          <p:cNvPicPr>
            <a:picLocks noChangeAspect="1"/>
          </p:cNvPicPr>
          <p:nvPr/>
        </p:nvPicPr>
        <p:blipFill>
          <a:blip r:embed="rId2"/>
          <a:srcRect t="87482"/>
          <a:stretch>
            <a:fillRect/>
          </a:stretch>
        </p:blipFill>
        <p:spPr>
          <a:xfrm>
            <a:off x="0" y="8570062"/>
            <a:ext cx="18288000" cy="17169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481" y="3481"/>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32F7E"/>
            </a:solidFill>
          </p:spPr>
        </p:sp>
      </p:grpSp>
      <p:pic>
        <p:nvPicPr>
          <p:cNvPr id="4" name="Picture 4"/>
          <p:cNvPicPr>
            <a:picLocks noChangeAspect="1"/>
          </p:cNvPicPr>
          <p:nvPr/>
        </p:nvPicPr>
        <p:blipFill>
          <a:blip r:embed="rId2"/>
          <a:srcRect/>
          <a:stretch>
            <a:fillRect/>
          </a:stretch>
        </p:blipFill>
        <p:spPr>
          <a:xfrm>
            <a:off x="806220" y="883848"/>
            <a:ext cx="1005886" cy="764473"/>
          </a:xfrm>
          <a:prstGeom prst="rect">
            <a:avLst/>
          </a:prstGeom>
        </p:spPr>
      </p:pic>
      <p:sp>
        <p:nvSpPr>
          <p:cNvPr id="5" name="TextBox 5"/>
          <p:cNvSpPr txBox="1"/>
          <p:nvPr/>
        </p:nvSpPr>
        <p:spPr>
          <a:xfrm>
            <a:off x="1309163" y="5295088"/>
            <a:ext cx="16230600" cy="1123950"/>
          </a:xfrm>
          <a:prstGeom prst="rect">
            <a:avLst/>
          </a:prstGeom>
        </p:spPr>
        <p:txBody>
          <a:bodyPr lIns="0" tIns="0" rIns="0" bIns="0" rtlCol="0" anchor="t">
            <a:spAutoFit/>
          </a:bodyPr>
          <a:lstStyle/>
          <a:p>
            <a:pPr algn="just">
              <a:lnSpc>
                <a:spcPts val="4500"/>
              </a:lnSpc>
            </a:pPr>
            <a:r>
              <a:rPr lang="en-US" sz="3000" spc="30">
                <a:solidFill>
                  <a:srgbClr val="292828"/>
                </a:solidFill>
                <a:latin typeface="Alice"/>
              </a:rPr>
              <a:t>The existing housing problems in each community were magnified during and even since the lockdowns began. Each community focussed on different areas of the housing spectrum. </a:t>
            </a:r>
          </a:p>
        </p:txBody>
      </p:sp>
      <p:sp>
        <p:nvSpPr>
          <p:cNvPr id="6" name="TextBox 6"/>
          <p:cNvSpPr txBox="1"/>
          <p:nvPr/>
        </p:nvSpPr>
        <p:spPr>
          <a:xfrm>
            <a:off x="5892580" y="915247"/>
            <a:ext cx="11366720" cy="771525"/>
          </a:xfrm>
          <a:prstGeom prst="rect">
            <a:avLst/>
          </a:prstGeom>
        </p:spPr>
        <p:txBody>
          <a:bodyPr lIns="0" tIns="0" rIns="0" bIns="0" rtlCol="0" anchor="t">
            <a:spAutoFit/>
          </a:bodyPr>
          <a:lstStyle/>
          <a:p>
            <a:pPr algn="r">
              <a:lnSpc>
                <a:spcPts val="6299"/>
              </a:lnSpc>
            </a:pPr>
            <a:r>
              <a:rPr lang="en-US" sz="4500" spc="225">
                <a:solidFill>
                  <a:srgbClr val="732F7E"/>
                </a:solidFill>
                <a:latin typeface="League Spartan"/>
              </a:rPr>
              <a:t>HOUSING</a:t>
            </a:r>
          </a:p>
        </p:txBody>
      </p:sp>
      <p:grpSp>
        <p:nvGrpSpPr>
          <p:cNvPr id="7" name="Group 7"/>
          <p:cNvGrpSpPr/>
          <p:nvPr/>
        </p:nvGrpSpPr>
        <p:grpSpPr>
          <a:xfrm>
            <a:off x="-267631" y="6773780"/>
            <a:ext cx="22261713" cy="2484520"/>
            <a:chOff x="0" y="0"/>
            <a:chExt cx="29682284" cy="3312693"/>
          </a:xfrm>
        </p:grpSpPr>
        <p:grpSp>
          <p:nvGrpSpPr>
            <p:cNvPr id="8" name="Group 8"/>
            <p:cNvGrpSpPr/>
            <p:nvPr/>
          </p:nvGrpSpPr>
          <p:grpSpPr>
            <a:xfrm>
              <a:off x="200723" y="862100"/>
              <a:ext cx="2857632" cy="1304444"/>
              <a:chOff x="0" y="0"/>
              <a:chExt cx="7223369" cy="3230880"/>
            </a:xfrm>
          </p:grpSpPr>
          <p:sp>
            <p:nvSpPr>
              <p:cNvPr id="9" name="Freeform 9"/>
              <p:cNvSpPr/>
              <p:nvPr/>
            </p:nvSpPr>
            <p:spPr>
              <a:xfrm>
                <a:off x="5080" y="12700"/>
                <a:ext cx="7208129" cy="3205480"/>
              </a:xfrm>
              <a:custGeom>
                <a:avLst/>
                <a:gdLst/>
                <a:ahLst/>
                <a:cxnLst/>
                <a:rect l="l" t="t" r="r" b="b"/>
                <a:pathLst>
                  <a:path w="7208129" h="3205480">
                    <a:moveTo>
                      <a:pt x="6418189" y="3205480"/>
                    </a:moveTo>
                    <a:lnTo>
                      <a:pt x="0" y="3205480"/>
                    </a:lnTo>
                    <a:lnTo>
                      <a:pt x="791210" y="1602740"/>
                    </a:lnTo>
                    <a:lnTo>
                      <a:pt x="0" y="0"/>
                    </a:lnTo>
                    <a:lnTo>
                      <a:pt x="6418189" y="0"/>
                    </a:lnTo>
                    <a:lnTo>
                      <a:pt x="7208129" y="1602740"/>
                    </a:lnTo>
                    <a:lnTo>
                      <a:pt x="6418189" y="3205480"/>
                    </a:lnTo>
                    <a:close/>
                  </a:path>
                </a:pathLst>
              </a:custGeom>
              <a:solidFill>
                <a:srgbClr val="732F7E">
                  <a:alpha val="89803"/>
                </a:srgbClr>
              </a:solidFill>
            </p:spPr>
          </p:sp>
        </p:grpSp>
        <p:grpSp>
          <p:nvGrpSpPr>
            <p:cNvPr id="10" name="Group 10"/>
            <p:cNvGrpSpPr/>
            <p:nvPr/>
          </p:nvGrpSpPr>
          <p:grpSpPr>
            <a:xfrm>
              <a:off x="2943625" y="862100"/>
              <a:ext cx="3239948" cy="1304444"/>
              <a:chOff x="0" y="0"/>
              <a:chExt cx="8189769" cy="3230880"/>
            </a:xfrm>
          </p:grpSpPr>
          <p:sp>
            <p:nvSpPr>
              <p:cNvPr id="11" name="Freeform 11"/>
              <p:cNvSpPr/>
              <p:nvPr/>
            </p:nvSpPr>
            <p:spPr>
              <a:xfrm>
                <a:off x="5080" y="12700"/>
                <a:ext cx="8174529" cy="3205480"/>
              </a:xfrm>
              <a:custGeom>
                <a:avLst/>
                <a:gdLst/>
                <a:ahLst/>
                <a:cxnLst/>
                <a:rect l="l" t="t" r="r" b="b"/>
                <a:pathLst>
                  <a:path w="8174529" h="3205480">
                    <a:moveTo>
                      <a:pt x="7384589" y="3205480"/>
                    </a:moveTo>
                    <a:lnTo>
                      <a:pt x="0" y="3205480"/>
                    </a:lnTo>
                    <a:lnTo>
                      <a:pt x="791210" y="1602740"/>
                    </a:lnTo>
                    <a:lnTo>
                      <a:pt x="0" y="0"/>
                    </a:lnTo>
                    <a:lnTo>
                      <a:pt x="7384589" y="0"/>
                    </a:lnTo>
                    <a:lnTo>
                      <a:pt x="8174529" y="1602740"/>
                    </a:lnTo>
                    <a:lnTo>
                      <a:pt x="7384589" y="3205480"/>
                    </a:lnTo>
                    <a:close/>
                  </a:path>
                </a:pathLst>
              </a:custGeom>
              <a:solidFill>
                <a:srgbClr val="732F7E">
                  <a:alpha val="80000"/>
                </a:srgbClr>
              </a:solidFill>
            </p:spPr>
          </p:sp>
        </p:grpSp>
        <p:grpSp>
          <p:nvGrpSpPr>
            <p:cNvPr id="12" name="Group 12"/>
            <p:cNvGrpSpPr/>
            <p:nvPr/>
          </p:nvGrpSpPr>
          <p:grpSpPr>
            <a:xfrm>
              <a:off x="15908358" y="862100"/>
              <a:ext cx="2785765" cy="1304444"/>
              <a:chOff x="0" y="0"/>
              <a:chExt cx="7041710" cy="3230880"/>
            </a:xfrm>
          </p:grpSpPr>
          <p:sp>
            <p:nvSpPr>
              <p:cNvPr id="13" name="Freeform 13"/>
              <p:cNvSpPr/>
              <p:nvPr/>
            </p:nvSpPr>
            <p:spPr>
              <a:xfrm>
                <a:off x="5080" y="12700"/>
                <a:ext cx="7026470" cy="3205480"/>
              </a:xfrm>
              <a:custGeom>
                <a:avLst/>
                <a:gdLst/>
                <a:ahLst/>
                <a:cxnLst/>
                <a:rect l="l" t="t" r="r" b="b"/>
                <a:pathLst>
                  <a:path w="7026470" h="3205480">
                    <a:moveTo>
                      <a:pt x="6236530" y="3205480"/>
                    </a:moveTo>
                    <a:lnTo>
                      <a:pt x="0" y="3205480"/>
                    </a:lnTo>
                    <a:lnTo>
                      <a:pt x="791210" y="1602740"/>
                    </a:lnTo>
                    <a:lnTo>
                      <a:pt x="0" y="0"/>
                    </a:lnTo>
                    <a:lnTo>
                      <a:pt x="6236530" y="0"/>
                    </a:lnTo>
                    <a:lnTo>
                      <a:pt x="7026470" y="1602740"/>
                    </a:lnTo>
                    <a:lnTo>
                      <a:pt x="6236530" y="3205480"/>
                    </a:lnTo>
                    <a:close/>
                  </a:path>
                </a:pathLst>
              </a:custGeom>
              <a:solidFill>
                <a:srgbClr val="732F7E">
                  <a:alpha val="40000"/>
                </a:srgbClr>
              </a:solidFill>
            </p:spPr>
          </p:sp>
        </p:grpSp>
        <p:grpSp>
          <p:nvGrpSpPr>
            <p:cNvPr id="14" name="Group 14"/>
            <p:cNvGrpSpPr/>
            <p:nvPr/>
          </p:nvGrpSpPr>
          <p:grpSpPr>
            <a:xfrm>
              <a:off x="9686660" y="862100"/>
              <a:ext cx="3636655" cy="1304444"/>
              <a:chOff x="0" y="0"/>
              <a:chExt cx="9192544" cy="3230880"/>
            </a:xfrm>
          </p:grpSpPr>
          <p:sp>
            <p:nvSpPr>
              <p:cNvPr id="15" name="Freeform 15"/>
              <p:cNvSpPr/>
              <p:nvPr/>
            </p:nvSpPr>
            <p:spPr>
              <a:xfrm>
                <a:off x="5080" y="12700"/>
                <a:ext cx="9177305" cy="3205480"/>
              </a:xfrm>
              <a:custGeom>
                <a:avLst/>
                <a:gdLst/>
                <a:ahLst/>
                <a:cxnLst/>
                <a:rect l="l" t="t" r="r" b="b"/>
                <a:pathLst>
                  <a:path w="9177305" h="3205480">
                    <a:moveTo>
                      <a:pt x="8387364" y="3205480"/>
                    </a:moveTo>
                    <a:lnTo>
                      <a:pt x="0" y="3205480"/>
                    </a:lnTo>
                    <a:lnTo>
                      <a:pt x="791210" y="1602740"/>
                    </a:lnTo>
                    <a:lnTo>
                      <a:pt x="0" y="0"/>
                    </a:lnTo>
                    <a:lnTo>
                      <a:pt x="8387364" y="0"/>
                    </a:lnTo>
                    <a:lnTo>
                      <a:pt x="9177304" y="1602740"/>
                    </a:lnTo>
                    <a:lnTo>
                      <a:pt x="8387364" y="3205480"/>
                    </a:lnTo>
                    <a:close/>
                  </a:path>
                </a:pathLst>
              </a:custGeom>
              <a:solidFill>
                <a:srgbClr val="732F7E">
                  <a:alpha val="60000"/>
                </a:srgbClr>
              </a:solidFill>
            </p:spPr>
          </p:sp>
        </p:grpSp>
        <p:grpSp>
          <p:nvGrpSpPr>
            <p:cNvPr id="16" name="Group 16"/>
            <p:cNvGrpSpPr/>
            <p:nvPr/>
          </p:nvGrpSpPr>
          <p:grpSpPr>
            <a:xfrm>
              <a:off x="13323316" y="862100"/>
              <a:ext cx="2585043" cy="1304444"/>
              <a:chOff x="0" y="0"/>
              <a:chExt cx="6534333" cy="3230880"/>
            </a:xfrm>
          </p:grpSpPr>
          <p:sp>
            <p:nvSpPr>
              <p:cNvPr id="17" name="Freeform 17"/>
              <p:cNvSpPr/>
              <p:nvPr/>
            </p:nvSpPr>
            <p:spPr>
              <a:xfrm>
                <a:off x="5080" y="12700"/>
                <a:ext cx="6519093" cy="3205480"/>
              </a:xfrm>
              <a:custGeom>
                <a:avLst/>
                <a:gdLst/>
                <a:ahLst/>
                <a:cxnLst/>
                <a:rect l="l" t="t" r="r" b="b"/>
                <a:pathLst>
                  <a:path w="6519093" h="3205480">
                    <a:moveTo>
                      <a:pt x="5729153" y="3205480"/>
                    </a:moveTo>
                    <a:lnTo>
                      <a:pt x="0" y="3205480"/>
                    </a:lnTo>
                    <a:lnTo>
                      <a:pt x="791210" y="1602740"/>
                    </a:lnTo>
                    <a:lnTo>
                      <a:pt x="0" y="0"/>
                    </a:lnTo>
                    <a:lnTo>
                      <a:pt x="5729153" y="0"/>
                    </a:lnTo>
                    <a:lnTo>
                      <a:pt x="6519093" y="1602740"/>
                    </a:lnTo>
                    <a:lnTo>
                      <a:pt x="5729153" y="3205480"/>
                    </a:lnTo>
                    <a:close/>
                  </a:path>
                </a:pathLst>
              </a:custGeom>
              <a:solidFill>
                <a:srgbClr val="732F7E">
                  <a:alpha val="49803"/>
                </a:srgbClr>
              </a:solidFill>
            </p:spPr>
          </p:sp>
        </p:grpSp>
        <p:grpSp>
          <p:nvGrpSpPr>
            <p:cNvPr id="18" name="Group 18"/>
            <p:cNvGrpSpPr/>
            <p:nvPr/>
          </p:nvGrpSpPr>
          <p:grpSpPr>
            <a:xfrm>
              <a:off x="18694124" y="862100"/>
              <a:ext cx="3432539" cy="1304444"/>
              <a:chOff x="0" y="0"/>
              <a:chExt cx="8676590" cy="3230880"/>
            </a:xfrm>
          </p:grpSpPr>
          <p:sp>
            <p:nvSpPr>
              <p:cNvPr id="19" name="Freeform 19"/>
              <p:cNvSpPr/>
              <p:nvPr/>
            </p:nvSpPr>
            <p:spPr>
              <a:xfrm>
                <a:off x="5080" y="12700"/>
                <a:ext cx="8661350" cy="3205480"/>
              </a:xfrm>
              <a:custGeom>
                <a:avLst/>
                <a:gdLst/>
                <a:ahLst/>
                <a:cxnLst/>
                <a:rect l="l" t="t" r="r" b="b"/>
                <a:pathLst>
                  <a:path w="8661350" h="3205480">
                    <a:moveTo>
                      <a:pt x="7871411" y="3205480"/>
                    </a:moveTo>
                    <a:lnTo>
                      <a:pt x="0" y="3205480"/>
                    </a:lnTo>
                    <a:lnTo>
                      <a:pt x="791210" y="1602740"/>
                    </a:lnTo>
                    <a:lnTo>
                      <a:pt x="0" y="0"/>
                    </a:lnTo>
                    <a:lnTo>
                      <a:pt x="7871411" y="0"/>
                    </a:lnTo>
                    <a:lnTo>
                      <a:pt x="8661350" y="1602740"/>
                    </a:lnTo>
                    <a:lnTo>
                      <a:pt x="7871411" y="3205480"/>
                    </a:lnTo>
                    <a:close/>
                  </a:path>
                </a:pathLst>
              </a:custGeom>
              <a:solidFill>
                <a:srgbClr val="732F7E">
                  <a:alpha val="40000"/>
                </a:srgbClr>
              </a:solidFill>
            </p:spPr>
          </p:sp>
        </p:grpSp>
        <p:sp>
          <p:nvSpPr>
            <p:cNvPr id="20" name="TextBox 20"/>
            <p:cNvSpPr txBox="1"/>
            <p:nvPr/>
          </p:nvSpPr>
          <p:spPr>
            <a:xfrm>
              <a:off x="849591" y="1180947"/>
              <a:ext cx="2790695" cy="581025"/>
            </a:xfrm>
            <a:prstGeom prst="rect">
              <a:avLst/>
            </a:prstGeom>
          </p:spPr>
          <p:txBody>
            <a:bodyPr lIns="0" tIns="0" rIns="0" bIns="0" rtlCol="0" anchor="t">
              <a:spAutoFit/>
            </a:bodyPr>
            <a:lstStyle/>
            <a:p>
              <a:pPr algn="just">
                <a:lnSpc>
                  <a:spcPts val="3750"/>
                </a:lnSpc>
              </a:pPr>
              <a:r>
                <a:rPr lang="en-US" sz="2500" spc="25">
                  <a:solidFill>
                    <a:srgbClr val="F6F6F6">
                      <a:alpha val="89804"/>
                    </a:srgbClr>
                  </a:solidFill>
                  <a:latin typeface="Alice Bold"/>
                </a:rPr>
                <a:t>Homeless</a:t>
              </a:r>
            </a:p>
          </p:txBody>
        </p:sp>
        <p:sp>
          <p:nvSpPr>
            <p:cNvPr id="21" name="TextBox 21"/>
            <p:cNvSpPr txBox="1"/>
            <p:nvPr/>
          </p:nvSpPr>
          <p:spPr>
            <a:xfrm>
              <a:off x="9999058" y="842947"/>
              <a:ext cx="3011861" cy="1257026"/>
            </a:xfrm>
            <a:prstGeom prst="rect">
              <a:avLst/>
            </a:prstGeom>
          </p:spPr>
          <p:txBody>
            <a:bodyPr lIns="0" tIns="0" rIns="0" bIns="0" rtlCol="0" anchor="t">
              <a:spAutoFit/>
            </a:bodyPr>
            <a:lstStyle/>
            <a:p>
              <a:pPr algn="ctr">
                <a:lnSpc>
                  <a:spcPts val="3930"/>
                </a:lnSpc>
              </a:pPr>
              <a:r>
                <a:rPr lang="en-US" sz="2620" spc="26">
                  <a:solidFill>
                    <a:srgbClr val="F6F6F6">
                      <a:alpha val="89804"/>
                    </a:srgbClr>
                  </a:solidFill>
                  <a:latin typeface="Alice Bold"/>
                </a:rPr>
                <a:t>Social  Housing</a:t>
              </a:r>
            </a:p>
          </p:txBody>
        </p:sp>
        <p:sp>
          <p:nvSpPr>
            <p:cNvPr id="22" name="TextBox 22"/>
            <p:cNvSpPr txBox="1"/>
            <p:nvPr/>
          </p:nvSpPr>
          <p:spPr>
            <a:xfrm>
              <a:off x="13654381" y="869797"/>
              <a:ext cx="1900450" cy="1203325"/>
            </a:xfrm>
            <a:prstGeom prst="rect">
              <a:avLst/>
            </a:prstGeom>
          </p:spPr>
          <p:txBody>
            <a:bodyPr lIns="0" tIns="0" rIns="0" bIns="0" rtlCol="0" anchor="t">
              <a:spAutoFit/>
            </a:bodyPr>
            <a:lstStyle/>
            <a:p>
              <a:pPr algn="ctr">
                <a:lnSpc>
                  <a:spcPts val="3749"/>
                </a:lnSpc>
              </a:pPr>
              <a:r>
                <a:rPr lang="en-US" sz="2500" spc="25">
                  <a:solidFill>
                    <a:srgbClr val="F6F6F6">
                      <a:alpha val="89804"/>
                    </a:srgbClr>
                  </a:solidFill>
                  <a:latin typeface="Alice Bold"/>
                </a:rPr>
                <a:t>Market </a:t>
              </a:r>
            </a:p>
            <a:p>
              <a:pPr algn="ctr">
                <a:lnSpc>
                  <a:spcPts val="3750"/>
                </a:lnSpc>
              </a:pPr>
              <a:r>
                <a:rPr lang="en-US" sz="2500" spc="25">
                  <a:solidFill>
                    <a:srgbClr val="F6F6F6">
                      <a:alpha val="89804"/>
                    </a:srgbClr>
                  </a:solidFill>
                  <a:latin typeface="Alice Bold"/>
                </a:rPr>
                <a:t>Rental</a:t>
              </a:r>
            </a:p>
          </p:txBody>
        </p:sp>
        <p:sp>
          <p:nvSpPr>
            <p:cNvPr id="23" name="TextBox 23"/>
            <p:cNvSpPr txBox="1"/>
            <p:nvPr/>
          </p:nvSpPr>
          <p:spPr>
            <a:xfrm>
              <a:off x="16271712" y="869797"/>
              <a:ext cx="2078871" cy="1203325"/>
            </a:xfrm>
            <a:prstGeom prst="rect">
              <a:avLst/>
            </a:prstGeom>
          </p:spPr>
          <p:txBody>
            <a:bodyPr lIns="0" tIns="0" rIns="0" bIns="0" rtlCol="0" anchor="t">
              <a:spAutoFit/>
            </a:bodyPr>
            <a:lstStyle/>
            <a:p>
              <a:pPr algn="ctr">
                <a:lnSpc>
                  <a:spcPts val="3749"/>
                </a:lnSpc>
              </a:pPr>
              <a:r>
                <a:rPr lang="en-US" sz="2500" spc="25">
                  <a:solidFill>
                    <a:srgbClr val="F6F6F6">
                      <a:alpha val="89804"/>
                    </a:srgbClr>
                  </a:solidFill>
                  <a:latin typeface="Alice Bold"/>
                </a:rPr>
                <a:t>Rent to </a:t>
              </a:r>
            </a:p>
            <a:p>
              <a:pPr algn="ctr">
                <a:lnSpc>
                  <a:spcPts val="3750"/>
                </a:lnSpc>
              </a:pPr>
              <a:r>
                <a:rPr lang="en-US" sz="2500" spc="25">
                  <a:solidFill>
                    <a:srgbClr val="F6F6F6">
                      <a:alpha val="89804"/>
                    </a:srgbClr>
                  </a:solidFill>
                  <a:latin typeface="Alice Bold"/>
                </a:rPr>
                <a:t>buy</a:t>
              </a:r>
            </a:p>
          </p:txBody>
        </p:sp>
        <p:sp>
          <p:nvSpPr>
            <p:cNvPr id="24" name="TextBox 24"/>
            <p:cNvSpPr txBox="1"/>
            <p:nvPr/>
          </p:nvSpPr>
          <p:spPr>
            <a:xfrm>
              <a:off x="19025625" y="869797"/>
              <a:ext cx="2792552" cy="1203325"/>
            </a:xfrm>
            <a:prstGeom prst="rect">
              <a:avLst/>
            </a:prstGeom>
          </p:spPr>
          <p:txBody>
            <a:bodyPr lIns="0" tIns="0" rIns="0" bIns="0" rtlCol="0" anchor="t">
              <a:spAutoFit/>
            </a:bodyPr>
            <a:lstStyle/>
            <a:p>
              <a:pPr algn="ctr">
                <a:lnSpc>
                  <a:spcPts val="3750"/>
                </a:lnSpc>
              </a:pPr>
              <a:r>
                <a:rPr lang="en-US" sz="2500" spc="25">
                  <a:solidFill>
                    <a:srgbClr val="F6F6F6">
                      <a:alpha val="89804"/>
                    </a:srgbClr>
                  </a:solidFill>
                  <a:latin typeface="Alice Bold"/>
                </a:rPr>
                <a:t>Shared equity purchase</a:t>
              </a:r>
            </a:p>
          </p:txBody>
        </p:sp>
        <p:grpSp>
          <p:nvGrpSpPr>
            <p:cNvPr id="25" name="Group 25"/>
            <p:cNvGrpSpPr/>
            <p:nvPr/>
          </p:nvGrpSpPr>
          <p:grpSpPr>
            <a:xfrm>
              <a:off x="22126663" y="862100"/>
              <a:ext cx="2756725" cy="1304444"/>
              <a:chOff x="0" y="0"/>
              <a:chExt cx="6968302" cy="3230880"/>
            </a:xfrm>
          </p:grpSpPr>
          <p:sp>
            <p:nvSpPr>
              <p:cNvPr id="26" name="Freeform 26"/>
              <p:cNvSpPr/>
              <p:nvPr/>
            </p:nvSpPr>
            <p:spPr>
              <a:xfrm>
                <a:off x="5080" y="12700"/>
                <a:ext cx="6953063" cy="3205480"/>
              </a:xfrm>
              <a:custGeom>
                <a:avLst/>
                <a:gdLst/>
                <a:ahLst/>
                <a:cxnLst/>
                <a:rect l="l" t="t" r="r" b="b"/>
                <a:pathLst>
                  <a:path w="6953063" h="3205480">
                    <a:moveTo>
                      <a:pt x="6163122" y="3205480"/>
                    </a:moveTo>
                    <a:lnTo>
                      <a:pt x="0" y="3205480"/>
                    </a:lnTo>
                    <a:lnTo>
                      <a:pt x="791210" y="1602740"/>
                    </a:lnTo>
                    <a:lnTo>
                      <a:pt x="0" y="0"/>
                    </a:lnTo>
                    <a:lnTo>
                      <a:pt x="6163122" y="0"/>
                    </a:lnTo>
                    <a:lnTo>
                      <a:pt x="6953063" y="1602740"/>
                    </a:lnTo>
                    <a:lnTo>
                      <a:pt x="6163122" y="3205480"/>
                    </a:lnTo>
                    <a:close/>
                  </a:path>
                </a:pathLst>
              </a:custGeom>
              <a:solidFill>
                <a:srgbClr val="732F7E">
                  <a:alpha val="29803"/>
                </a:srgbClr>
              </a:solidFill>
            </p:spPr>
          </p:sp>
        </p:grpSp>
        <p:sp>
          <p:nvSpPr>
            <p:cNvPr id="27" name="TextBox 27"/>
            <p:cNvSpPr txBox="1"/>
            <p:nvPr/>
          </p:nvSpPr>
          <p:spPr>
            <a:xfrm>
              <a:off x="22483504" y="869797"/>
              <a:ext cx="2056568" cy="1203325"/>
            </a:xfrm>
            <a:prstGeom prst="rect">
              <a:avLst/>
            </a:prstGeom>
          </p:spPr>
          <p:txBody>
            <a:bodyPr lIns="0" tIns="0" rIns="0" bIns="0" rtlCol="0" anchor="t">
              <a:spAutoFit/>
            </a:bodyPr>
            <a:lstStyle/>
            <a:p>
              <a:pPr algn="ctr">
                <a:lnSpc>
                  <a:spcPts val="3750"/>
                </a:lnSpc>
              </a:pPr>
              <a:r>
                <a:rPr lang="en-US" sz="2500" spc="25">
                  <a:solidFill>
                    <a:srgbClr val="F6F6F6">
                      <a:alpha val="89804"/>
                    </a:srgbClr>
                  </a:solidFill>
                  <a:latin typeface="Alice Bold"/>
                </a:rPr>
                <a:t>Market Purchase</a:t>
              </a:r>
            </a:p>
          </p:txBody>
        </p:sp>
        <p:grpSp>
          <p:nvGrpSpPr>
            <p:cNvPr id="28" name="Group 28"/>
            <p:cNvGrpSpPr/>
            <p:nvPr/>
          </p:nvGrpSpPr>
          <p:grpSpPr>
            <a:xfrm>
              <a:off x="6183574" y="862100"/>
              <a:ext cx="3503087" cy="1304444"/>
              <a:chOff x="0" y="0"/>
              <a:chExt cx="8854916" cy="3230880"/>
            </a:xfrm>
          </p:grpSpPr>
          <p:sp>
            <p:nvSpPr>
              <p:cNvPr id="29" name="Freeform 29"/>
              <p:cNvSpPr/>
              <p:nvPr/>
            </p:nvSpPr>
            <p:spPr>
              <a:xfrm>
                <a:off x="5080" y="12700"/>
                <a:ext cx="8839676" cy="3205480"/>
              </a:xfrm>
              <a:custGeom>
                <a:avLst/>
                <a:gdLst/>
                <a:ahLst/>
                <a:cxnLst/>
                <a:rect l="l" t="t" r="r" b="b"/>
                <a:pathLst>
                  <a:path w="8839676" h="3205480">
                    <a:moveTo>
                      <a:pt x="8049736" y="3205480"/>
                    </a:moveTo>
                    <a:lnTo>
                      <a:pt x="0" y="3205480"/>
                    </a:lnTo>
                    <a:lnTo>
                      <a:pt x="791210" y="1602740"/>
                    </a:lnTo>
                    <a:lnTo>
                      <a:pt x="0" y="0"/>
                    </a:lnTo>
                    <a:lnTo>
                      <a:pt x="8049736" y="0"/>
                    </a:lnTo>
                    <a:lnTo>
                      <a:pt x="8839676" y="1602740"/>
                    </a:lnTo>
                    <a:lnTo>
                      <a:pt x="8049736" y="3205480"/>
                    </a:lnTo>
                    <a:close/>
                  </a:path>
                </a:pathLst>
              </a:custGeom>
              <a:solidFill>
                <a:srgbClr val="732F7E">
                  <a:alpha val="69803"/>
                </a:srgbClr>
              </a:solidFill>
            </p:spPr>
          </p:sp>
        </p:grpSp>
        <p:sp>
          <p:nvSpPr>
            <p:cNvPr id="30" name="TextBox 30"/>
            <p:cNvSpPr txBox="1"/>
            <p:nvPr/>
          </p:nvSpPr>
          <p:spPr>
            <a:xfrm>
              <a:off x="3392878" y="869797"/>
              <a:ext cx="2790695" cy="1203325"/>
            </a:xfrm>
            <a:prstGeom prst="rect">
              <a:avLst/>
            </a:prstGeom>
          </p:spPr>
          <p:txBody>
            <a:bodyPr lIns="0" tIns="0" rIns="0" bIns="0" rtlCol="0" anchor="t">
              <a:spAutoFit/>
            </a:bodyPr>
            <a:lstStyle/>
            <a:p>
              <a:pPr algn="just">
                <a:lnSpc>
                  <a:spcPts val="3750"/>
                </a:lnSpc>
              </a:pPr>
              <a:r>
                <a:rPr lang="en-US" sz="2500" spc="25">
                  <a:solidFill>
                    <a:srgbClr val="F6F6F6">
                      <a:alpha val="89804"/>
                    </a:srgbClr>
                  </a:solidFill>
                  <a:latin typeface="Alice Bold"/>
                </a:rPr>
                <a:t>Emergency Housing</a:t>
              </a:r>
            </a:p>
          </p:txBody>
        </p:sp>
        <p:sp>
          <p:nvSpPr>
            <p:cNvPr id="31" name="TextBox 31"/>
            <p:cNvSpPr txBox="1"/>
            <p:nvPr/>
          </p:nvSpPr>
          <p:spPr>
            <a:xfrm>
              <a:off x="6539769" y="869797"/>
              <a:ext cx="2790695" cy="1203325"/>
            </a:xfrm>
            <a:prstGeom prst="rect">
              <a:avLst/>
            </a:prstGeom>
          </p:spPr>
          <p:txBody>
            <a:bodyPr lIns="0" tIns="0" rIns="0" bIns="0" rtlCol="0" anchor="t">
              <a:spAutoFit/>
            </a:bodyPr>
            <a:lstStyle/>
            <a:p>
              <a:pPr algn="ctr">
                <a:lnSpc>
                  <a:spcPts val="3750"/>
                </a:lnSpc>
              </a:pPr>
              <a:r>
                <a:rPr lang="en-US" sz="2500" spc="25">
                  <a:solidFill>
                    <a:srgbClr val="F6F6F6">
                      <a:alpha val="89804"/>
                    </a:srgbClr>
                  </a:solidFill>
                  <a:latin typeface="Alice Bold"/>
                </a:rPr>
                <a:t>Transition  Housing</a:t>
              </a:r>
            </a:p>
          </p:txBody>
        </p:sp>
        <p:grpSp>
          <p:nvGrpSpPr>
            <p:cNvPr id="32" name="Group 32"/>
            <p:cNvGrpSpPr/>
            <p:nvPr/>
          </p:nvGrpSpPr>
          <p:grpSpPr>
            <a:xfrm>
              <a:off x="387875" y="2456700"/>
              <a:ext cx="1829046" cy="672559"/>
              <a:chOff x="0" y="0"/>
              <a:chExt cx="414457" cy="152400"/>
            </a:xfrm>
          </p:grpSpPr>
          <p:sp>
            <p:nvSpPr>
              <p:cNvPr id="33" name="Freeform 33"/>
              <p:cNvSpPr/>
              <p:nvPr/>
            </p:nvSpPr>
            <p:spPr>
              <a:xfrm>
                <a:off x="0" y="0"/>
                <a:ext cx="414457" cy="152400"/>
              </a:xfrm>
              <a:custGeom>
                <a:avLst/>
                <a:gdLst/>
                <a:ahLst/>
                <a:cxnLst/>
                <a:rect l="l" t="t" r="r" b="b"/>
                <a:pathLst>
                  <a:path w="414457" h="152400">
                    <a:moveTo>
                      <a:pt x="0" y="0"/>
                    </a:moveTo>
                    <a:lnTo>
                      <a:pt x="414457" y="0"/>
                    </a:lnTo>
                    <a:lnTo>
                      <a:pt x="414457" y="152400"/>
                    </a:lnTo>
                    <a:lnTo>
                      <a:pt x="0" y="152400"/>
                    </a:lnTo>
                    <a:close/>
                  </a:path>
                </a:pathLst>
              </a:custGeom>
              <a:solidFill>
                <a:srgbClr val="B78FD6"/>
              </a:solidFill>
            </p:spPr>
          </p:sp>
        </p:grpSp>
        <p:grpSp>
          <p:nvGrpSpPr>
            <p:cNvPr id="34" name="Group 34"/>
            <p:cNvGrpSpPr>
              <a:grpSpLocks noChangeAspect="1"/>
            </p:cNvGrpSpPr>
            <p:nvPr/>
          </p:nvGrpSpPr>
          <p:grpSpPr>
            <a:xfrm rot="5400000">
              <a:off x="1834230" y="2342908"/>
              <a:ext cx="1039427" cy="900144"/>
              <a:chOff x="0" y="0"/>
              <a:chExt cx="6350000" cy="5499100"/>
            </a:xfrm>
          </p:grpSpPr>
          <p:sp>
            <p:nvSpPr>
              <p:cNvPr id="35" name="Freeform 3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B78FD6"/>
              </a:solidFill>
            </p:spPr>
          </p:sp>
        </p:grpSp>
        <p:grpSp>
          <p:nvGrpSpPr>
            <p:cNvPr id="36" name="Group 36"/>
            <p:cNvGrpSpPr/>
            <p:nvPr/>
          </p:nvGrpSpPr>
          <p:grpSpPr>
            <a:xfrm>
              <a:off x="3284198" y="2437102"/>
              <a:ext cx="5379914" cy="600701"/>
              <a:chOff x="0" y="0"/>
              <a:chExt cx="1364904" cy="152400"/>
            </a:xfrm>
          </p:grpSpPr>
          <p:sp>
            <p:nvSpPr>
              <p:cNvPr id="37" name="Freeform 37"/>
              <p:cNvSpPr/>
              <p:nvPr/>
            </p:nvSpPr>
            <p:spPr>
              <a:xfrm>
                <a:off x="0" y="0"/>
                <a:ext cx="1364904" cy="152400"/>
              </a:xfrm>
              <a:custGeom>
                <a:avLst/>
                <a:gdLst/>
                <a:ahLst/>
                <a:cxnLst/>
                <a:rect l="l" t="t" r="r" b="b"/>
                <a:pathLst>
                  <a:path w="1364904" h="152400">
                    <a:moveTo>
                      <a:pt x="0" y="0"/>
                    </a:moveTo>
                    <a:lnTo>
                      <a:pt x="1364904" y="0"/>
                    </a:lnTo>
                    <a:lnTo>
                      <a:pt x="1364904" y="152400"/>
                    </a:lnTo>
                    <a:lnTo>
                      <a:pt x="0" y="152400"/>
                    </a:lnTo>
                    <a:close/>
                  </a:path>
                </a:pathLst>
              </a:custGeom>
              <a:solidFill>
                <a:srgbClr val="B78FD6">
                  <a:alpha val="80000"/>
                </a:srgbClr>
              </a:solidFill>
            </p:spPr>
          </p:sp>
        </p:grpSp>
        <p:grpSp>
          <p:nvGrpSpPr>
            <p:cNvPr id="38" name="Group 38"/>
            <p:cNvGrpSpPr>
              <a:grpSpLocks noChangeAspect="1"/>
            </p:cNvGrpSpPr>
            <p:nvPr/>
          </p:nvGrpSpPr>
          <p:grpSpPr>
            <a:xfrm rot="5400000">
              <a:off x="8601911" y="2335467"/>
              <a:ext cx="928372" cy="803970"/>
              <a:chOff x="0" y="0"/>
              <a:chExt cx="6350000" cy="5499100"/>
            </a:xfrm>
          </p:grpSpPr>
          <p:sp>
            <p:nvSpPr>
              <p:cNvPr id="39" name="Freeform 39"/>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B78FD6">
                  <a:alpha val="80000"/>
                </a:srgbClr>
              </a:solidFill>
            </p:spPr>
          </p:sp>
        </p:grpSp>
        <p:grpSp>
          <p:nvGrpSpPr>
            <p:cNvPr id="40" name="Group 40"/>
            <p:cNvGrpSpPr/>
            <p:nvPr/>
          </p:nvGrpSpPr>
          <p:grpSpPr>
            <a:xfrm>
              <a:off x="9795235" y="2437102"/>
              <a:ext cx="7820870" cy="600701"/>
              <a:chOff x="0" y="0"/>
              <a:chExt cx="1984184" cy="152400"/>
            </a:xfrm>
          </p:grpSpPr>
          <p:sp>
            <p:nvSpPr>
              <p:cNvPr id="41" name="Freeform 41"/>
              <p:cNvSpPr/>
              <p:nvPr/>
            </p:nvSpPr>
            <p:spPr>
              <a:xfrm>
                <a:off x="0" y="0"/>
                <a:ext cx="1984184" cy="152400"/>
              </a:xfrm>
              <a:custGeom>
                <a:avLst/>
                <a:gdLst/>
                <a:ahLst/>
                <a:cxnLst/>
                <a:rect l="l" t="t" r="r" b="b"/>
                <a:pathLst>
                  <a:path w="1984184" h="152400">
                    <a:moveTo>
                      <a:pt x="0" y="0"/>
                    </a:moveTo>
                    <a:lnTo>
                      <a:pt x="1984184" y="0"/>
                    </a:lnTo>
                    <a:lnTo>
                      <a:pt x="1984184" y="152400"/>
                    </a:lnTo>
                    <a:lnTo>
                      <a:pt x="0" y="152400"/>
                    </a:lnTo>
                    <a:close/>
                  </a:path>
                </a:pathLst>
              </a:custGeom>
              <a:solidFill>
                <a:srgbClr val="B78FD6">
                  <a:alpha val="60000"/>
                </a:srgbClr>
              </a:solidFill>
            </p:spPr>
          </p:sp>
        </p:grpSp>
        <p:grpSp>
          <p:nvGrpSpPr>
            <p:cNvPr id="42" name="Group 42"/>
            <p:cNvGrpSpPr>
              <a:grpSpLocks noChangeAspect="1"/>
            </p:cNvGrpSpPr>
            <p:nvPr/>
          </p:nvGrpSpPr>
          <p:grpSpPr>
            <a:xfrm rot="5400000">
              <a:off x="17553904" y="2335467"/>
              <a:ext cx="928372" cy="803970"/>
              <a:chOff x="0" y="0"/>
              <a:chExt cx="6350000" cy="5499100"/>
            </a:xfrm>
          </p:grpSpPr>
          <p:sp>
            <p:nvSpPr>
              <p:cNvPr id="43" name="Freeform 4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B78FD6">
                  <a:alpha val="60000"/>
                </a:srgbClr>
              </a:solidFill>
            </p:spPr>
          </p:sp>
        </p:grpSp>
        <p:grpSp>
          <p:nvGrpSpPr>
            <p:cNvPr id="44" name="Group 44"/>
            <p:cNvGrpSpPr/>
            <p:nvPr/>
          </p:nvGrpSpPr>
          <p:grpSpPr>
            <a:xfrm>
              <a:off x="18702622" y="2437102"/>
              <a:ext cx="5456800" cy="600701"/>
              <a:chOff x="0" y="0"/>
              <a:chExt cx="1384410" cy="152400"/>
            </a:xfrm>
          </p:grpSpPr>
          <p:sp>
            <p:nvSpPr>
              <p:cNvPr id="45" name="Freeform 45"/>
              <p:cNvSpPr/>
              <p:nvPr/>
            </p:nvSpPr>
            <p:spPr>
              <a:xfrm>
                <a:off x="0" y="0"/>
                <a:ext cx="1384410" cy="152400"/>
              </a:xfrm>
              <a:custGeom>
                <a:avLst/>
                <a:gdLst/>
                <a:ahLst/>
                <a:cxnLst/>
                <a:rect l="l" t="t" r="r" b="b"/>
                <a:pathLst>
                  <a:path w="1384410" h="152400">
                    <a:moveTo>
                      <a:pt x="0" y="0"/>
                    </a:moveTo>
                    <a:lnTo>
                      <a:pt x="1384410" y="0"/>
                    </a:lnTo>
                    <a:lnTo>
                      <a:pt x="1384410" y="152400"/>
                    </a:lnTo>
                    <a:lnTo>
                      <a:pt x="0" y="152400"/>
                    </a:lnTo>
                    <a:close/>
                  </a:path>
                </a:pathLst>
              </a:custGeom>
              <a:solidFill>
                <a:srgbClr val="B78FD6">
                  <a:alpha val="40000"/>
                </a:srgbClr>
              </a:solidFill>
            </p:spPr>
          </p:sp>
        </p:grpSp>
        <p:grpSp>
          <p:nvGrpSpPr>
            <p:cNvPr id="46" name="Group 46"/>
            <p:cNvGrpSpPr>
              <a:grpSpLocks noChangeAspect="1"/>
            </p:cNvGrpSpPr>
            <p:nvPr/>
          </p:nvGrpSpPr>
          <p:grpSpPr>
            <a:xfrm rot="5400000">
              <a:off x="24097222" y="2335467"/>
              <a:ext cx="928372" cy="803970"/>
              <a:chOff x="0" y="0"/>
              <a:chExt cx="6350000" cy="5499100"/>
            </a:xfrm>
          </p:grpSpPr>
          <p:sp>
            <p:nvSpPr>
              <p:cNvPr id="47" name="Freeform 4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B78FD6">
                  <a:alpha val="40000"/>
                </a:srgbClr>
              </a:solidFill>
            </p:spPr>
          </p:sp>
        </p:grpSp>
        <p:sp>
          <p:nvSpPr>
            <p:cNvPr id="48" name="TextBox 48"/>
            <p:cNvSpPr txBox="1"/>
            <p:nvPr/>
          </p:nvSpPr>
          <p:spPr>
            <a:xfrm>
              <a:off x="350072" y="2523105"/>
              <a:ext cx="2225528" cy="473075"/>
            </a:xfrm>
            <a:prstGeom prst="rect">
              <a:avLst/>
            </a:prstGeom>
          </p:spPr>
          <p:txBody>
            <a:bodyPr lIns="0" tIns="0" rIns="0" bIns="0" rtlCol="0" anchor="t">
              <a:spAutoFit/>
            </a:bodyPr>
            <a:lstStyle/>
            <a:p>
              <a:pPr algn="ctr">
                <a:lnSpc>
                  <a:spcPts val="3000"/>
                </a:lnSpc>
              </a:pPr>
              <a:r>
                <a:rPr lang="en-US" sz="2000" spc="20">
                  <a:solidFill>
                    <a:srgbClr val="292828"/>
                  </a:solidFill>
                  <a:latin typeface="Alice Bold"/>
                </a:rPr>
                <a:t>NO HOUSING</a:t>
              </a:r>
            </a:p>
          </p:txBody>
        </p:sp>
        <p:sp>
          <p:nvSpPr>
            <p:cNvPr id="49" name="TextBox 49"/>
            <p:cNvSpPr txBox="1"/>
            <p:nvPr/>
          </p:nvSpPr>
          <p:spPr>
            <a:xfrm>
              <a:off x="3392878" y="2467577"/>
              <a:ext cx="5271234" cy="473075"/>
            </a:xfrm>
            <a:prstGeom prst="rect">
              <a:avLst/>
            </a:prstGeom>
          </p:spPr>
          <p:txBody>
            <a:bodyPr lIns="0" tIns="0" rIns="0" bIns="0" rtlCol="0" anchor="t">
              <a:spAutoFit/>
            </a:bodyPr>
            <a:lstStyle/>
            <a:p>
              <a:pPr algn="ctr">
                <a:lnSpc>
                  <a:spcPts val="3000"/>
                </a:lnSpc>
              </a:pPr>
              <a:r>
                <a:rPr lang="en-US" sz="2000" spc="20">
                  <a:solidFill>
                    <a:srgbClr val="292828"/>
                  </a:solidFill>
                  <a:latin typeface="Alice Bold"/>
                </a:rPr>
                <a:t>TEMPORARY HOUSING</a:t>
              </a:r>
            </a:p>
          </p:txBody>
        </p:sp>
        <p:sp>
          <p:nvSpPr>
            <p:cNvPr id="50" name="TextBox 50"/>
            <p:cNvSpPr txBox="1"/>
            <p:nvPr/>
          </p:nvSpPr>
          <p:spPr>
            <a:xfrm>
              <a:off x="10727433" y="2467577"/>
              <a:ext cx="5191766" cy="473075"/>
            </a:xfrm>
            <a:prstGeom prst="rect">
              <a:avLst/>
            </a:prstGeom>
          </p:spPr>
          <p:txBody>
            <a:bodyPr lIns="0" tIns="0" rIns="0" bIns="0" rtlCol="0" anchor="t">
              <a:spAutoFit/>
            </a:bodyPr>
            <a:lstStyle/>
            <a:p>
              <a:pPr algn="ctr">
                <a:lnSpc>
                  <a:spcPts val="3000"/>
                </a:lnSpc>
              </a:pPr>
              <a:r>
                <a:rPr lang="en-US" sz="2000" spc="20">
                  <a:solidFill>
                    <a:srgbClr val="292828"/>
                  </a:solidFill>
                  <a:latin typeface="Alice Bold"/>
                </a:rPr>
                <a:t>RENTAL</a:t>
              </a:r>
            </a:p>
          </p:txBody>
        </p:sp>
        <p:sp>
          <p:nvSpPr>
            <p:cNvPr id="51" name="TextBox 51"/>
            <p:cNvSpPr txBox="1"/>
            <p:nvPr/>
          </p:nvSpPr>
          <p:spPr>
            <a:xfrm>
              <a:off x="19025625" y="2467577"/>
              <a:ext cx="5191766" cy="473075"/>
            </a:xfrm>
            <a:prstGeom prst="rect">
              <a:avLst/>
            </a:prstGeom>
          </p:spPr>
          <p:txBody>
            <a:bodyPr lIns="0" tIns="0" rIns="0" bIns="0" rtlCol="0" anchor="t">
              <a:spAutoFit/>
            </a:bodyPr>
            <a:lstStyle/>
            <a:p>
              <a:pPr algn="ctr">
                <a:lnSpc>
                  <a:spcPts val="3000"/>
                </a:lnSpc>
              </a:pPr>
              <a:r>
                <a:rPr lang="en-US" sz="2000" spc="20">
                  <a:solidFill>
                    <a:srgbClr val="292828"/>
                  </a:solidFill>
                  <a:latin typeface="Alice Bold"/>
                </a:rPr>
                <a:t>HOME OWNERSHIP</a:t>
              </a:r>
            </a:p>
          </p:txBody>
        </p:sp>
        <p:grpSp>
          <p:nvGrpSpPr>
            <p:cNvPr id="52" name="Group 52"/>
            <p:cNvGrpSpPr/>
            <p:nvPr/>
          </p:nvGrpSpPr>
          <p:grpSpPr>
            <a:xfrm>
              <a:off x="0" y="0"/>
              <a:ext cx="11826982" cy="691169"/>
              <a:chOff x="0" y="0"/>
              <a:chExt cx="61717999" cy="3606800"/>
            </a:xfrm>
          </p:grpSpPr>
          <p:sp>
            <p:nvSpPr>
              <p:cNvPr id="53" name="Freeform 53"/>
              <p:cNvSpPr/>
              <p:nvPr/>
            </p:nvSpPr>
            <p:spPr>
              <a:xfrm>
                <a:off x="0" y="0"/>
                <a:ext cx="61718000" cy="3606800"/>
              </a:xfrm>
              <a:custGeom>
                <a:avLst/>
                <a:gdLst/>
                <a:ahLst/>
                <a:cxnLst/>
                <a:rect l="l" t="t" r="r" b="b"/>
                <a:pathLst>
                  <a:path w="61718000" h="3606800">
                    <a:moveTo>
                      <a:pt x="61718000" y="0"/>
                    </a:moveTo>
                    <a:lnTo>
                      <a:pt x="1041400" y="0"/>
                    </a:lnTo>
                    <a:lnTo>
                      <a:pt x="0" y="1803400"/>
                    </a:lnTo>
                    <a:lnTo>
                      <a:pt x="1041400" y="3606800"/>
                    </a:lnTo>
                    <a:lnTo>
                      <a:pt x="61718000" y="3606800"/>
                    </a:lnTo>
                    <a:lnTo>
                      <a:pt x="60676600" y="1803400"/>
                    </a:lnTo>
                    <a:close/>
                  </a:path>
                </a:pathLst>
              </a:custGeom>
              <a:solidFill>
                <a:srgbClr val="732F7E"/>
              </a:solidFill>
            </p:spPr>
          </p:sp>
        </p:grpSp>
        <p:sp>
          <p:nvSpPr>
            <p:cNvPr id="54" name="TextBox 54"/>
            <p:cNvSpPr txBox="1"/>
            <p:nvPr/>
          </p:nvSpPr>
          <p:spPr>
            <a:xfrm>
              <a:off x="1409498" y="-38446"/>
              <a:ext cx="10003739" cy="773642"/>
            </a:xfrm>
            <a:prstGeom prst="rect">
              <a:avLst/>
            </a:prstGeom>
          </p:spPr>
          <p:txBody>
            <a:bodyPr lIns="0" tIns="0" rIns="0" bIns="0" rtlCol="0" anchor="t">
              <a:spAutoFit/>
            </a:bodyPr>
            <a:lstStyle/>
            <a:p>
              <a:pPr algn="r">
                <a:lnSpc>
                  <a:spcPts val="4900"/>
                </a:lnSpc>
              </a:pPr>
              <a:r>
                <a:rPr lang="en-US" sz="3500" spc="175">
                  <a:solidFill>
                    <a:srgbClr val="E6DCCA"/>
                  </a:solidFill>
                  <a:latin typeface="League Spartan"/>
                </a:rPr>
                <a:t>ROTORUA</a:t>
              </a:r>
            </a:p>
          </p:txBody>
        </p:sp>
        <p:grpSp>
          <p:nvGrpSpPr>
            <p:cNvPr id="55" name="Group 55"/>
            <p:cNvGrpSpPr/>
            <p:nvPr/>
          </p:nvGrpSpPr>
          <p:grpSpPr>
            <a:xfrm>
              <a:off x="11826982" y="0"/>
              <a:ext cx="6028320" cy="691169"/>
              <a:chOff x="0" y="0"/>
              <a:chExt cx="31458225" cy="3606800"/>
            </a:xfrm>
          </p:grpSpPr>
          <p:sp>
            <p:nvSpPr>
              <p:cNvPr id="56" name="Freeform 56"/>
              <p:cNvSpPr/>
              <p:nvPr/>
            </p:nvSpPr>
            <p:spPr>
              <a:xfrm>
                <a:off x="0" y="0"/>
                <a:ext cx="31458226" cy="3606800"/>
              </a:xfrm>
              <a:custGeom>
                <a:avLst/>
                <a:gdLst/>
                <a:ahLst/>
                <a:cxnLst/>
                <a:rect l="l" t="t" r="r" b="b"/>
                <a:pathLst>
                  <a:path w="31458226" h="3606800">
                    <a:moveTo>
                      <a:pt x="31458226" y="0"/>
                    </a:moveTo>
                    <a:lnTo>
                      <a:pt x="1041400" y="0"/>
                    </a:lnTo>
                    <a:lnTo>
                      <a:pt x="0" y="1803400"/>
                    </a:lnTo>
                    <a:lnTo>
                      <a:pt x="1041400" y="3606800"/>
                    </a:lnTo>
                    <a:lnTo>
                      <a:pt x="31458226" y="3606800"/>
                    </a:lnTo>
                    <a:lnTo>
                      <a:pt x="30416826" y="1803400"/>
                    </a:lnTo>
                    <a:close/>
                  </a:path>
                </a:pathLst>
              </a:custGeom>
              <a:solidFill>
                <a:srgbClr val="732F7E"/>
              </a:solidFill>
            </p:spPr>
          </p:sp>
        </p:grpSp>
        <p:sp>
          <p:nvSpPr>
            <p:cNvPr id="57" name="TextBox 57"/>
            <p:cNvSpPr txBox="1"/>
            <p:nvPr/>
          </p:nvSpPr>
          <p:spPr>
            <a:xfrm>
              <a:off x="7580188" y="-38446"/>
              <a:ext cx="10003739" cy="729615"/>
            </a:xfrm>
            <a:prstGeom prst="rect">
              <a:avLst/>
            </a:prstGeom>
          </p:spPr>
          <p:txBody>
            <a:bodyPr lIns="0" tIns="0" rIns="0" bIns="0" rtlCol="0" anchor="t">
              <a:spAutoFit/>
            </a:bodyPr>
            <a:lstStyle/>
            <a:p>
              <a:pPr algn="r">
                <a:lnSpc>
                  <a:spcPts val="4620"/>
                </a:lnSpc>
              </a:pPr>
              <a:r>
                <a:rPr lang="en-US" sz="3300" spc="165">
                  <a:solidFill>
                    <a:srgbClr val="E6DCCA"/>
                  </a:solidFill>
                  <a:latin typeface="League Spartan"/>
                </a:rPr>
                <a:t>QUEENSTOWN</a:t>
              </a:r>
            </a:p>
          </p:txBody>
        </p:sp>
        <p:grpSp>
          <p:nvGrpSpPr>
            <p:cNvPr id="58" name="Group 58"/>
            <p:cNvGrpSpPr/>
            <p:nvPr/>
          </p:nvGrpSpPr>
          <p:grpSpPr>
            <a:xfrm>
              <a:off x="17855302" y="14114"/>
              <a:ext cx="11826982" cy="691169"/>
              <a:chOff x="0" y="0"/>
              <a:chExt cx="61717999" cy="3606800"/>
            </a:xfrm>
          </p:grpSpPr>
          <p:sp>
            <p:nvSpPr>
              <p:cNvPr id="59" name="Freeform 59"/>
              <p:cNvSpPr/>
              <p:nvPr/>
            </p:nvSpPr>
            <p:spPr>
              <a:xfrm>
                <a:off x="0" y="0"/>
                <a:ext cx="61718000" cy="3606800"/>
              </a:xfrm>
              <a:custGeom>
                <a:avLst/>
                <a:gdLst/>
                <a:ahLst/>
                <a:cxnLst/>
                <a:rect l="l" t="t" r="r" b="b"/>
                <a:pathLst>
                  <a:path w="61718000" h="3606800">
                    <a:moveTo>
                      <a:pt x="61718000" y="0"/>
                    </a:moveTo>
                    <a:lnTo>
                      <a:pt x="1041400" y="0"/>
                    </a:lnTo>
                    <a:lnTo>
                      <a:pt x="0" y="1803400"/>
                    </a:lnTo>
                    <a:lnTo>
                      <a:pt x="1041400" y="3606800"/>
                    </a:lnTo>
                    <a:lnTo>
                      <a:pt x="61718000" y="3606800"/>
                    </a:lnTo>
                    <a:lnTo>
                      <a:pt x="60676600" y="1803400"/>
                    </a:lnTo>
                    <a:close/>
                  </a:path>
                </a:pathLst>
              </a:custGeom>
              <a:solidFill>
                <a:srgbClr val="732F7E"/>
              </a:solidFill>
            </p:spPr>
          </p:sp>
        </p:grpSp>
        <p:sp>
          <p:nvSpPr>
            <p:cNvPr id="60" name="TextBox 60"/>
            <p:cNvSpPr txBox="1"/>
            <p:nvPr/>
          </p:nvSpPr>
          <p:spPr>
            <a:xfrm>
              <a:off x="14324229" y="-16433"/>
              <a:ext cx="10003739" cy="729615"/>
            </a:xfrm>
            <a:prstGeom prst="rect">
              <a:avLst/>
            </a:prstGeom>
          </p:spPr>
          <p:txBody>
            <a:bodyPr lIns="0" tIns="0" rIns="0" bIns="0" rtlCol="0" anchor="t">
              <a:spAutoFit/>
            </a:bodyPr>
            <a:lstStyle/>
            <a:p>
              <a:pPr algn="r">
                <a:lnSpc>
                  <a:spcPts val="4620"/>
                </a:lnSpc>
              </a:pPr>
              <a:r>
                <a:rPr lang="en-US" sz="3300" spc="165">
                  <a:solidFill>
                    <a:srgbClr val="E6DCCA"/>
                  </a:solidFill>
                  <a:latin typeface="League Spartan"/>
                </a:rPr>
                <a:t>JOHNSONVILLE</a:t>
              </a:r>
            </a:p>
          </p:txBody>
        </p:sp>
      </p:grpSp>
      <p:sp>
        <p:nvSpPr>
          <p:cNvPr id="61" name="TextBox 61"/>
          <p:cNvSpPr txBox="1"/>
          <p:nvPr/>
        </p:nvSpPr>
        <p:spPr>
          <a:xfrm>
            <a:off x="2172242" y="2118574"/>
            <a:ext cx="3561856" cy="3044950"/>
          </a:xfrm>
          <a:prstGeom prst="rect">
            <a:avLst/>
          </a:prstGeom>
        </p:spPr>
        <p:txBody>
          <a:bodyPr lIns="0" tIns="0" rIns="0" bIns="0" rtlCol="0" anchor="t">
            <a:spAutoFit/>
          </a:bodyPr>
          <a:lstStyle/>
          <a:p>
            <a:pPr algn="ctr">
              <a:lnSpc>
                <a:spcPts val="3213"/>
              </a:lnSpc>
            </a:pPr>
            <a:r>
              <a:rPr lang="en-US" sz="2295" spc="22">
                <a:solidFill>
                  <a:srgbClr val="292828"/>
                </a:solidFill>
                <a:latin typeface="Alice Italics"/>
              </a:rPr>
              <a:t>"Mor</a:t>
            </a:r>
            <a:r>
              <a:rPr lang="en-US" sz="2295" spc="22">
                <a:solidFill>
                  <a:srgbClr val="000000"/>
                </a:solidFill>
                <a:latin typeface="Alice Italics"/>
              </a:rPr>
              <a:t>e Social Housing needed for those in need and non permanent accommodation for rough sleepers"</a:t>
            </a:r>
          </a:p>
          <a:p>
            <a:pPr algn="ctr">
              <a:lnSpc>
                <a:spcPts val="3213"/>
              </a:lnSpc>
            </a:pPr>
            <a:r>
              <a:rPr lang="en-US" sz="2295">
                <a:solidFill>
                  <a:srgbClr val="000000"/>
                </a:solidFill>
                <a:latin typeface="Alice"/>
              </a:rPr>
              <a:t>-Rotorua Local</a:t>
            </a:r>
          </a:p>
          <a:p>
            <a:pPr>
              <a:lnSpc>
                <a:spcPts val="1285"/>
              </a:lnSpc>
            </a:pPr>
            <a:endParaRPr lang="en-US" sz="2295">
              <a:solidFill>
                <a:srgbClr val="000000"/>
              </a:solidFill>
              <a:latin typeface="Alice"/>
            </a:endParaRPr>
          </a:p>
          <a:p>
            <a:pPr algn="just">
              <a:lnSpc>
                <a:spcPts val="3442"/>
              </a:lnSpc>
            </a:pPr>
            <a:endParaRPr lang="en-US" sz="2295">
              <a:solidFill>
                <a:srgbClr val="000000"/>
              </a:solidFill>
              <a:latin typeface="Alice"/>
            </a:endParaRPr>
          </a:p>
        </p:txBody>
      </p:sp>
      <p:sp>
        <p:nvSpPr>
          <p:cNvPr id="62" name="TextBox 62"/>
          <p:cNvSpPr txBox="1"/>
          <p:nvPr/>
        </p:nvSpPr>
        <p:spPr>
          <a:xfrm>
            <a:off x="13697444" y="2118574"/>
            <a:ext cx="3561856" cy="2636739"/>
          </a:xfrm>
          <a:prstGeom prst="rect">
            <a:avLst/>
          </a:prstGeom>
        </p:spPr>
        <p:txBody>
          <a:bodyPr lIns="0" tIns="0" rIns="0" bIns="0" rtlCol="0" anchor="t">
            <a:spAutoFit/>
          </a:bodyPr>
          <a:lstStyle/>
          <a:p>
            <a:pPr algn="ctr">
              <a:lnSpc>
                <a:spcPts val="3219"/>
              </a:lnSpc>
            </a:pPr>
            <a:r>
              <a:rPr lang="en-US" sz="2300" spc="23">
                <a:solidFill>
                  <a:srgbClr val="292828"/>
                </a:solidFill>
                <a:latin typeface="Alice Italics"/>
              </a:rPr>
              <a:t>"</a:t>
            </a:r>
            <a:r>
              <a:rPr lang="en-US" sz="2300" spc="23">
                <a:solidFill>
                  <a:srgbClr val="000000"/>
                </a:solidFill>
                <a:latin typeface="Alice Italics"/>
              </a:rPr>
              <a:t>The housing prices continue to climb baking it less and less affordable for families.</a:t>
            </a:r>
            <a:r>
              <a:rPr lang="en-US" sz="2000" spc="20">
                <a:solidFill>
                  <a:srgbClr val="000000"/>
                </a:solidFill>
                <a:latin typeface="Alice Italics"/>
              </a:rPr>
              <a:t>"</a:t>
            </a:r>
          </a:p>
          <a:p>
            <a:pPr algn="ctr">
              <a:lnSpc>
                <a:spcPts val="3213"/>
              </a:lnSpc>
            </a:pPr>
            <a:r>
              <a:rPr lang="en-US" sz="2295">
                <a:solidFill>
                  <a:srgbClr val="000000"/>
                </a:solidFill>
                <a:latin typeface="Alice"/>
              </a:rPr>
              <a:t>-Johnsonville Local</a:t>
            </a:r>
          </a:p>
          <a:p>
            <a:pPr>
              <a:lnSpc>
                <a:spcPts val="1285"/>
              </a:lnSpc>
            </a:pPr>
            <a:endParaRPr lang="en-US" sz="2295">
              <a:solidFill>
                <a:srgbClr val="000000"/>
              </a:solidFill>
              <a:latin typeface="Alice"/>
            </a:endParaRPr>
          </a:p>
          <a:p>
            <a:pPr algn="just">
              <a:lnSpc>
                <a:spcPts val="3442"/>
              </a:lnSpc>
            </a:pPr>
            <a:endParaRPr lang="en-US" sz="2295">
              <a:solidFill>
                <a:srgbClr val="000000"/>
              </a:solidFill>
              <a:latin typeface="Alice"/>
            </a:endParaRPr>
          </a:p>
        </p:txBody>
      </p:sp>
      <p:sp>
        <p:nvSpPr>
          <p:cNvPr id="63" name="TextBox 63"/>
          <p:cNvSpPr txBox="1"/>
          <p:nvPr/>
        </p:nvSpPr>
        <p:spPr>
          <a:xfrm>
            <a:off x="7643535" y="2118574"/>
            <a:ext cx="3561856" cy="2636860"/>
          </a:xfrm>
          <a:prstGeom prst="rect">
            <a:avLst/>
          </a:prstGeom>
        </p:spPr>
        <p:txBody>
          <a:bodyPr lIns="0" tIns="0" rIns="0" bIns="0" rtlCol="0" anchor="t">
            <a:spAutoFit/>
          </a:bodyPr>
          <a:lstStyle/>
          <a:p>
            <a:pPr algn="ctr">
              <a:lnSpc>
                <a:spcPts val="3213"/>
              </a:lnSpc>
            </a:pPr>
            <a:r>
              <a:rPr lang="en-US" sz="2300" spc="23">
                <a:solidFill>
                  <a:srgbClr val="292828"/>
                </a:solidFill>
                <a:latin typeface="Alice Italics"/>
              </a:rPr>
              <a:t>"</a:t>
            </a:r>
            <a:r>
              <a:rPr lang="en-US" sz="2300" spc="23">
                <a:solidFill>
                  <a:srgbClr val="000000"/>
                </a:solidFill>
                <a:latin typeface="Alice Italics"/>
              </a:rPr>
              <a:t>Over priced housing which leads to less money for food and essential services</a:t>
            </a:r>
            <a:r>
              <a:rPr lang="en-US" sz="2295" spc="22">
                <a:solidFill>
                  <a:srgbClr val="000000"/>
                </a:solidFill>
                <a:latin typeface="Alice Italics"/>
              </a:rPr>
              <a:t>"</a:t>
            </a:r>
          </a:p>
          <a:p>
            <a:pPr algn="ctr">
              <a:lnSpc>
                <a:spcPts val="3213"/>
              </a:lnSpc>
            </a:pPr>
            <a:r>
              <a:rPr lang="en-US" sz="2295">
                <a:solidFill>
                  <a:srgbClr val="000000"/>
                </a:solidFill>
                <a:latin typeface="Alice"/>
              </a:rPr>
              <a:t>-Queenstown Local</a:t>
            </a:r>
          </a:p>
          <a:p>
            <a:pPr>
              <a:lnSpc>
                <a:spcPts val="1285"/>
              </a:lnSpc>
            </a:pPr>
            <a:endParaRPr lang="en-US" sz="2295">
              <a:solidFill>
                <a:srgbClr val="000000"/>
              </a:solidFill>
              <a:latin typeface="Alice"/>
            </a:endParaRPr>
          </a:p>
          <a:p>
            <a:pPr algn="just">
              <a:lnSpc>
                <a:spcPts val="3442"/>
              </a:lnSpc>
            </a:pPr>
            <a:endParaRPr lang="en-US" sz="2295">
              <a:solidFill>
                <a:srgbClr val="000000"/>
              </a:solidFill>
              <a:latin typeface="Ali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481" y="3481"/>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732F7E"/>
            </a:solidFill>
          </p:spPr>
        </p:sp>
      </p:grpSp>
      <p:pic>
        <p:nvPicPr>
          <p:cNvPr id="4" name="Picture 4"/>
          <p:cNvPicPr>
            <a:picLocks noChangeAspect="1"/>
          </p:cNvPicPr>
          <p:nvPr/>
        </p:nvPicPr>
        <p:blipFill>
          <a:blip r:embed="rId2"/>
          <a:srcRect/>
          <a:stretch>
            <a:fillRect/>
          </a:stretch>
        </p:blipFill>
        <p:spPr>
          <a:xfrm>
            <a:off x="806220" y="883848"/>
            <a:ext cx="1005886" cy="764473"/>
          </a:xfrm>
          <a:prstGeom prst="rect">
            <a:avLst/>
          </a:prstGeom>
        </p:spPr>
      </p:pic>
      <p:sp>
        <p:nvSpPr>
          <p:cNvPr id="5" name="TextBox 5"/>
          <p:cNvSpPr txBox="1"/>
          <p:nvPr/>
        </p:nvSpPr>
        <p:spPr>
          <a:xfrm>
            <a:off x="5892580" y="915247"/>
            <a:ext cx="11366720" cy="771525"/>
          </a:xfrm>
          <a:prstGeom prst="rect">
            <a:avLst/>
          </a:prstGeom>
        </p:spPr>
        <p:txBody>
          <a:bodyPr lIns="0" tIns="0" rIns="0" bIns="0" rtlCol="0" anchor="t">
            <a:spAutoFit/>
          </a:bodyPr>
          <a:lstStyle/>
          <a:p>
            <a:pPr algn="r">
              <a:lnSpc>
                <a:spcPts val="6299"/>
              </a:lnSpc>
            </a:pPr>
            <a:r>
              <a:rPr lang="en-US" sz="4500" spc="225">
                <a:solidFill>
                  <a:srgbClr val="732F7E"/>
                </a:solidFill>
                <a:latin typeface="League Spartan"/>
              </a:rPr>
              <a:t>MENTAL HEALTH</a:t>
            </a:r>
          </a:p>
        </p:txBody>
      </p:sp>
      <p:sp>
        <p:nvSpPr>
          <p:cNvPr id="6" name="TextBox 6"/>
          <p:cNvSpPr txBox="1"/>
          <p:nvPr/>
        </p:nvSpPr>
        <p:spPr>
          <a:xfrm>
            <a:off x="1879097" y="2319196"/>
            <a:ext cx="5184366" cy="2824304"/>
          </a:xfrm>
          <a:prstGeom prst="rect">
            <a:avLst/>
          </a:prstGeom>
        </p:spPr>
        <p:txBody>
          <a:bodyPr lIns="0" tIns="0" rIns="0" bIns="0" rtlCol="0" anchor="t">
            <a:spAutoFit/>
          </a:bodyPr>
          <a:lstStyle/>
          <a:p>
            <a:pPr algn="ctr">
              <a:lnSpc>
                <a:spcPts val="2800"/>
              </a:lnSpc>
            </a:pPr>
            <a:r>
              <a:rPr lang="en-US" sz="2000" spc="20" dirty="0">
                <a:solidFill>
                  <a:srgbClr val="292828"/>
                </a:solidFill>
                <a:latin typeface="Alice"/>
              </a:rPr>
              <a:t>"</a:t>
            </a:r>
            <a:r>
              <a:rPr lang="en-US" sz="2000" spc="20" dirty="0">
                <a:solidFill>
                  <a:srgbClr val="292828"/>
                </a:solidFill>
                <a:latin typeface="Alice Italics"/>
              </a:rPr>
              <a:t>Ou</a:t>
            </a:r>
            <a:r>
              <a:rPr lang="en-US" sz="2000" spc="20" dirty="0">
                <a:solidFill>
                  <a:srgbClr val="000000"/>
                </a:solidFill>
                <a:latin typeface="Alice Italics"/>
              </a:rPr>
              <a:t>r business lost a lot of work. We are still trying to come back from that. After such a long time off out teenage son decided school wasn’t for him and didn’t return. Mentally it took a toll because we stressed so much about our business and children and we are still trying to come back from that."</a:t>
            </a:r>
          </a:p>
          <a:p>
            <a:pPr algn="ctr">
              <a:lnSpc>
                <a:spcPts val="3000"/>
              </a:lnSpc>
            </a:pPr>
            <a:r>
              <a:rPr lang="en-US" sz="2300" spc="23" dirty="0">
                <a:solidFill>
                  <a:srgbClr val="000000"/>
                </a:solidFill>
                <a:latin typeface="Alice"/>
              </a:rPr>
              <a:t>-Rotorua Local</a:t>
            </a:r>
          </a:p>
        </p:txBody>
      </p:sp>
      <p:sp>
        <p:nvSpPr>
          <p:cNvPr id="7" name="TextBox 7"/>
          <p:cNvSpPr txBox="1"/>
          <p:nvPr/>
        </p:nvSpPr>
        <p:spPr>
          <a:xfrm>
            <a:off x="12760737" y="2222501"/>
            <a:ext cx="4498563" cy="2532811"/>
          </a:xfrm>
          <a:prstGeom prst="rect">
            <a:avLst/>
          </a:prstGeom>
        </p:spPr>
        <p:txBody>
          <a:bodyPr lIns="0" tIns="0" rIns="0" bIns="0" rtlCol="0" anchor="t">
            <a:spAutoFit/>
          </a:bodyPr>
          <a:lstStyle/>
          <a:p>
            <a:pPr algn="ctr">
              <a:lnSpc>
                <a:spcPts val="2800"/>
              </a:lnSpc>
            </a:pPr>
            <a:r>
              <a:rPr lang="en-US" sz="2000" spc="20">
                <a:solidFill>
                  <a:srgbClr val="292828"/>
                </a:solidFill>
                <a:latin typeface="Alice Italics"/>
              </a:rPr>
              <a:t>"</a:t>
            </a:r>
            <a:r>
              <a:rPr lang="en-US" sz="2000" spc="20">
                <a:solidFill>
                  <a:srgbClr val="000000"/>
                </a:solidFill>
                <a:latin typeface="Alice Italics"/>
              </a:rPr>
              <a:t>I am struggling to get a job. My mental health is on the line. Benefit is not enough to help cover food. I pay rent, expenses and daycare. When it's raining my kid and I take uber to go to his daycare. I feel like I have failed."</a:t>
            </a:r>
          </a:p>
          <a:p>
            <a:pPr algn="ctr">
              <a:lnSpc>
                <a:spcPts val="3450"/>
              </a:lnSpc>
            </a:pPr>
            <a:r>
              <a:rPr lang="en-US" sz="2300" spc="23">
                <a:solidFill>
                  <a:srgbClr val="000000"/>
                </a:solidFill>
                <a:latin typeface="Alice"/>
              </a:rPr>
              <a:t>-Johnsonville Local</a:t>
            </a:r>
          </a:p>
        </p:txBody>
      </p:sp>
      <p:sp>
        <p:nvSpPr>
          <p:cNvPr id="8" name="TextBox 8"/>
          <p:cNvSpPr txBox="1"/>
          <p:nvPr/>
        </p:nvSpPr>
        <p:spPr>
          <a:xfrm>
            <a:off x="8131172" y="2319196"/>
            <a:ext cx="3561856" cy="2532811"/>
          </a:xfrm>
          <a:prstGeom prst="rect">
            <a:avLst/>
          </a:prstGeom>
        </p:spPr>
        <p:txBody>
          <a:bodyPr lIns="0" tIns="0" rIns="0" bIns="0" rtlCol="0" anchor="t">
            <a:spAutoFit/>
          </a:bodyPr>
          <a:lstStyle/>
          <a:p>
            <a:pPr algn="ctr">
              <a:lnSpc>
                <a:spcPts val="2800"/>
              </a:lnSpc>
            </a:pPr>
            <a:r>
              <a:rPr lang="en-US" sz="2000" spc="20">
                <a:solidFill>
                  <a:srgbClr val="292828"/>
                </a:solidFill>
                <a:latin typeface="Alice Italics"/>
              </a:rPr>
              <a:t>""</a:t>
            </a:r>
            <a:r>
              <a:rPr lang="en-US" sz="2000" spc="20">
                <a:solidFill>
                  <a:srgbClr val="000000"/>
                </a:solidFill>
                <a:latin typeface="Alice Italics"/>
              </a:rPr>
              <a:t>Widespread job losses and resulting mental heath, family violence issues that come with loss of income, providing for families, paying high mortgages. </a:t>
            </a:r>
            <a:r>
              <a:rPr lang="en-US" sz="2295" spc="22">
                <a:solidFill>
                  <a:srgbClr val="000000"/>
                </a:solidFill>
                <a:latin typeface="Alice Italics"/>
              </a:rPr>
              <a:t>"</a:t>
            </a:r>
          </a:p>
          <a:p>
            <a:pPr algn="ctr">
              <a:lnSpc>
                <a:spcPts val="3442"/>
              </a:lnSpc>
            </a:pPr>
            <a:r>
              <a:rPr lang="en-US" sz="2295" spc="22">
                <a:solidFill>
                  <a:srgbClr val="000000"/>
                </a:solidFill>
                <a:latin typeface="Alice"/>
              </a:rPr>
              <a:t>-Queenstown Local</a:t>
            </a:r>
          </a:p>
        </p:txBody>
      </p:sp>
      <p:sp>
        <p:nvSpPr>
          <p:cNvPr id="9" name="TextBox 9"/>
          <p:cNvSpPr txBox="1"/>
          <p:nvPr/>
        </p:nvSpPr>
        <p:spPr>
          <a:xfrm>
            <a:off x="564531" y="5276850"/>
            <a:ext cx="17158939" cy="3981450"/>
          </a:xfrm>
          <a:prstGeom prst="rect">
            <a:avLst/>
          </a:prstGeom>
        </p:spPr>
        <p:txBody>
          <a:bodyPr lIns="0" tIns="0" rIns="0" bIns="0" rtlCol="0" anchor="t">
            <a:spAutoFit/>
          </a:bodyPr>
          <a:lstStyle/>
          <a:p>
            <a:pPr marL="647700" lvl="1" indent="-323850">
              <a:lnSpc>
                <a:spcPts val="4500"/>
              </a:lnSpc>
              <a:buFont typeface="Arial"/>
              <a:buChar char="•"/>
            </a:pPr>
            <a:r>
              <a:rPr lang="en-US" sz="3000" spc="30">
                <a:solidFill>
                  <a:srgbClr val="000000"/>
                </a:solidFill>
                <a:latin typeface="Alice"/>
              </a:rPr>
              <a:t>All three of these communities raised some major concerns around access to mental health services.</a:t>
            </a:r>
          </a:p>
          <a:p>
            <a:pPr marL="647700" lvl="1" indent="-323850">
              <a:lnSpc>
                <a:spcPts val="4500"/>
              </a:lnSpc>
              <a:buFont typeface="Arial"/>
              <a:buChar char="•"/>
            </a:pPr>
            <a:r>
              <a:rPr lang="en-US" sz="3000" spc="30">
                <a:solidFill>
                  <a:srgbClr val="000000"/>
                </a:solidFill>
                <a:latin typeface="Alice"/>
              </a:rPr>
              <a:t>Locals consistently made reports of increased stress, anxiety and hardship that affected peoples’ mental health. They also connected this to the job losses, social isolation, lack of income and other social challenges that came with the lockdowns. </a:t>
            </a:r>
          </a:p>
          <a:p>
            <a:pPr marL="647700" lvl="1" indent="-323850">
              <a:lnSpc>
                <a:spcPts val="4500"/>
              </a:lnSpc>
              <a:buFont typeface="Arial"/>
              <a:buChar char="•"/>
            </a:pPr>
            <a:r>
              <a:rPr lang="en-US" sz="3000" spc="30">
                <a:solidFill>
                  <a:srgbClr val="000000"/>
                </a:solidFill>
                <a:latin typeface="Alice"/>
              </a:rPr>
              <a:t>Locals in the three areas also pointed to specific mental health issues for children and youth emerging from Covid.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1554</Words>
  <Application>Microsoft Office PowerPoint</Application>
  <PresentationFormat>Custom</PresentationFormat>
  <Paragraphs>168</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Alice Bold</vt:lpstr>
      <vt:lpstr>Arial</vt:lpstr>
      <vt:lpstr>Alice Italics</vt:lpstr>
      <vt:lpstr>Playfair Display Bold</vt:lpstr>
      <vt:lpstr>Aileron Regular Bold</vt:lpstr>
      <vt:lpstr>Gidole</vt:lpstr>
      <vt:lpstr>Calibri</vt:lpstr>
      <vt:lpstr>League Spartan</vt:lpstr>
      <vt:lpstr>Arimo</vt:lpstr>
      <vt:lpstr>Alice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SOOC 2020</dc:title>
  <dc:creator>Ana Ika</dc:creator>
  <cp:lastModifiedBy>Ana Ika</cp:lastModifiedBy>
  <cp:revision>4</cp:revision>
  <dcterms:created xsi:type="dcterms:W3CDTF">2006-08-16T00:00:00Z</dcterms:created>
  <dcterms:modified xsi:type="dcterms:W3CDTF">2020-09-16T04:14:03Z</dcterms:modified>
  <dc:identifier>DAEHzfmNvhY</dc:identifier>
</cp:coreProperties>
</file>